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4F1011-D711-41F7-9233-04C800BB0D25}">
  <a:tblStyle styleId="{B04F1011-D711-41F7-9233-04C800BB0D2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bce3050e06_0_1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bce3050e06_0_1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be88f67cb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be88f67cb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cd892dc28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cd892dc28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cd892dc28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cd892dc28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cd892dc28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cd892dc28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d2ca185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cd2ca185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cd2ca18511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cd2ca1851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cd2ca18511_0_1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cd2ca18511_0_10: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197" name="Google Shape;197;gcd2ca18511_0_10:notes"/>
          <p:cNvSpPr txBox="1"/>
          <p:nvPr>
            <p:ph idx="12" type="sldNum"/>
          </p:nvPr>
        </p:nvSpPr>
        <p:spPr>
          <a:xfrm>
            <a:off x="3884613" y="8685214"/>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cd2ca1851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cd2ca1851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cd2ca18511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cd2ca18511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bce3050e06_0_1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bce3050e06_0_1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c3bb5eb0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c3bb5eb0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c3bb5eb0a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c3bb5eb0a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d0ae0d067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d0ae0d067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are some categories so underspent?  These categories included items like travel for both students and </a:t>
            </a:r>
            <a:r>
              <a:rPr lang="en"/>
              <a:t>staff, supplies for offices and schools, additional supports for instruction.  With the Covid Shutdown for a majority of year, many of these budgets were not spent.  However, schools are making special requests for funds to support purchases which they were unable to cover in their school budgets.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c3bb5eb0a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c3bb5eb0a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bce3050e06_0_1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bce3050e06_0_1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be88f67cb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be88f67cb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030A13"/>
                </a:solidFill>
                <a:highlight>
                  <a:srgbClr val="FFFFFF"/>
                </a:highlight>
              </a:rPr>
              <a:t>The purpose of this title is to ensure that all children have a fair, equal, and significant opportunity to obtain a high-quality education and reach, at a minimum, proficiency on challenging State academic achievement standards and state academic assessments.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d892dc28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d892dc28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1" name="Shape 81"/>
        <p:cNvGrpSpPr/>
        <p:nvPr/>
      </p:nvGrpSpPr>
      <p:grpSpPr>
        <a:xfrm>
          <a:off x="0" y="0"/>
          <a:ext cx="0" cy="0"/>
          <a:chOff x="0" y="0"/>
          <a:chExt cx="0" cy="0"/>
        </a:xfrm>
      </p:grpSpPr>
      <p:sp>
        <p:nvSpPr>
          <p:cNvPr id="82" name="Google Shape;82;p13"/>
          <p:cNvSpPr txBox="1"/>
          <p:nvPr>
            <p:ph type="title"/>
          </p:nvPr>
        </p:nvSpPr>
        <p:spPr>
          <a:xfrm>
            <a:off x="971550" y="191351"/>
            <a:ext cx="7200900" cy="777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3000"/>
              <a:buFont typeface="Calibri"/>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3" name="Google Shape;83;p13"/>
          <p:cNvSpPr txBox="1"/>
          <p:nvPr>
            <p:ph idx="1" type="body"/>
          </p:nvPr>
        </p:nvSpPr>
        <p:spPr>
          <a:xfrm>
            <a:off x="971550" y="1371600"/>
            <a:ext cx="7200900" cy="3257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1400"/>
              </a:spcBef>
              <a:spcAft>
                <a:spcPts val="0"/>
              </a:spcAft>
              <a:buClr>
                <a:srgbClr val="3A3D4B"/>
              </a:buClr>
              <a:buSzPts val="1400"/>
              <a:buChar char="●"/>
              <a:defRPr/>
            </a:lvl1pPr>
            <a:lvl2pPr indent="-317500" lvl="1" marL="914400" rtl="0" algn="l">
              <a:lnSpc>
                <a:spcPct val="90000"/>
              </a:lnSpc>
              <a:spcBef>
                <a:spcPts val="1200"/>
              </a:spcBef>
              <a:spcAft>
                <a:spcPts val="0"/>
              </a:spcAft>
              <a:buSzPts val="1400"/>
              <a:buChar char="○"/>
              <a:defRPr/>
            </a:lvl2pPr>
            <a:lvl3pPr indent="-317500" lvl="2" marL="1371600" rtl="0" algn="l">
              <a:lnSpc>
                <a:spcPct val="90000"/>
              </a:lnSpc>
              <a:spcBef>
                <a:spcPts val="1200"/>
              </a:spcBef>
              <a:spcAft>
                <a:spcPts val="0"/>
              </a:spcAft>
              <a:buSzPts val="1400"/>
              <a:buChar char="■"/>
              <a:defRPr/>
            </a:lvl3pPr>
            <a:lvl4pPr indent="-317500" lvl="3" marL="1828800" rtl="0" algn="l">
              <a:lnSpc>
                <a:spcPct val="90000"/>
              </a:lnSpc>
              <a:spcBef>
                <a:spcPts val="1200"/>
              </a:spcBef>
              <a:spcAft>
                <a:spcPts val="0"/>
              </a:spcAft>
              <a:buClr>
                <a:srgbClr val="3A3D4B"/>
              </a:buClr>
              <a:buSzPts val="1400"/>
              <a:buChar char="●"/>
              <a:defRPr/>
            </a:lvl4pPr>
            <a:lvl5pPr indent="-317500" lvl="4" marL="2286000" rtl="0" algn="l">
              <a:lnSpc>
                <a:spcPct val="90000"/>
              </a:lnSpc>
              <a:spcBef>
                <a:spcPts val="1200"/>
              </a:spcBef>
              <a:spcAft>
                <a:spcPts val="0"/>
              </a:spcAft>
              <a:buClr>
                <a:srgbClr val="3A3D4B"/>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84" name="Google Shape;84;p13"/>
          <p:cNvSpPr txBox="1"/>
          <p:nvPr>
            <p:ph idx="11" type="ftr"/>
          </p:nvPr>
        </p:nvSpPr>
        <p:spPr>
          <a:xfrm>
            <a:off x="971549" y="4781249"/>
            <a:ext cx="4682400" cy="205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5" name="Google Shape;85;p13"/>
          <p:cNvSpPr txBox="1"/>
          <p:nvPr>
            <p:ph idx="10" type="dt"/>
          </p:nvPr>
        </p:nvSpPr>
        <p:spPr>
          <a:xfrm>
            <a:off x="5843587" y="4781249"/>
            <a:ext cx="1110600" cy="205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6" name="Google Shape;86;p13"/>
          <p:cNvSpPr txBox="1"/>
          <p:nvPr>
            <p:ph idx="12" type="sldNum"/>
          </p:nvPr>
        </p:nvSpPr>
        <p:spPr>
          <a:xfrm>
            <a:off x="7143750" y="4781249"/>
            <a:ext cx="1028700" cy="2058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7.png"/><Relationship Id="rId12"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6.png"/><Relationship Id="rId5" Type="http://schemas.openxmlformats.org/officeDocument/2006/relationships/image" Target="../media/image2.png"/><Relationship Id="rId6" Type="http://schemas.openxmlformats.org/officeDocument/2006/relationships/image" Target="../media/image10.png"/><Relationship Id="rId7" Type="http://schemas.openxmlformats.org/officeDocument/2006/relationships/image" Target="../media/image17.png"/><Relationship Id="rId8"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Curriculum and Instruction</a:t>
            </a:r>
            <a:endParaRPr/>
          </a:p>
        </p:txBody>
      </p:sp>
      <p:sp>
        <p:nvSpPr>
          <p:cNvPr id="92" name="Google Shape;92;p14"/>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Public Input Budget Prese</a:t>
            </a:r>
            <a:r>
              <a:rPr lang="en"/>
              <a:t>ntation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2250">
                <a:solidFill>
                  <a:srgbClr val="004285"/>
                </a:solidFill>
                <a:highlight>
                  <a:srgbClr val="FFFFFF"/>
                </a:highlight>
                <a:latin typeface="Georgia"/>
                <a:ea typeface="Georgia"/>
                <a:cs typeface="Georgia"/>
                <a:sym typeface="Georgia"/>
              </a:rPr>
              <a:t>Title II — Preparing, Training, and Recruiting High Quality Teachers and Principals</a:t>
            </a:r>
            <a:endParaRPr>
              <a:solidFill>
                <a:srgbClr val="000000"/>
              </a:solidFill>
            </a:endParaRPr>
          </a:p>
        </p:txBody>
      </p:sp>
      <p:sp>
        <p:nvSpPr>
          <p:cNvPr id="149" name="Google Shape;149;p2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457200" rtl="0" algn="l">
              <a:spcBef>
                <a:spcPts val="1000"/>
              </a:spcBef>
              <a:spcAft>
                <a:spcPts val="0"/>
              </a:spcAft>
              <a:buNone/>
            </a:pPr>
            <a:r>
              <a:t/>
            </a:r>
            <a:endParaRPr>
              <a:solidFill>
                <a:srgbClr val="404040"/>
              </a:solidFill>
              <a:latin typeface="Trebuchet MS"/>
              <a:ea typeface="Trebuchet MS"/>
              <a:cs typeface="Trebuchet MS"/>
              <a:sym typeface="Trebuchet MS"/>
            </a:endParaRPr>
          </a:p>
          <a:p>
            <a:pPr indent="0" lvl="0" marL="0" rtl="0" algn="l">
              <a:spcBef>
                <a:spcPts val="0"/>
              </a:spcBef>
              <a:spcAft>
                <a:spcPts val="1200"/>
              </a:spcAft>
              <a:buNone/>
            </a:pPr>
            <a:r>
              <a:t/>
            </a:r>
            <a:endParaRPr/>
          </a:p>
        </p:txBody>
      </p:sp>
      <p:sp>
        <p:nvSpPr>
          <p:cNvPr id="150" name="Google Shape;150;p23"/>
          <p:cNvSpPr txBox="1"/>
          <p:nvPr/>
        </p:nvSpPr>
        <p:spPr>
          <a:xfrm>
            <a:off x="168750" y="1078600"/>
            <a:ext cx="8298600" cy="41328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oboto"/>
              <a:buChar char="●"/>
            </a:pPr>
            <a:r>
              <a:rPr lang="en">
                <a:latin typeface="Roboto"/>
                <a:ea typeface="Roboto"/>
                <a:cs typeface="Roboto"/>
                <a:sym typeface="Roboto"/>
              </a:rPr>
              <a:t>2019-2020 Carryover    $397,135.00</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2020-2021 Award          $523,743.00</a:t>
            </a:r>
            <a:endParaRPr>
              <a:latin typeface="Roboto"/>
              <a:ea typeface="Roboto"/>
              <a:cs typeface="Roboto"/>
              <a:sym typeface="Roboto"/>
            </a:endParaRPr>
          </a:p>
          <a:p>
            <a:pPr indent="0" lvl="0" marL="457200" rtl="0" algn="l">
              <a:spcBef>
                <a:spcPts val="0"/>
              </a:spcBef>
              <a:spcAft>
                <a:spcPts val="0"/>
              </a:spcAft>
              <a:buNone/>
            </a:pPr>
            <a:r>
              <a:t/>
            </a:r>
            <a:endParaRPr>
              <a:latin typeface="Roboto"/>
              <a:ea typeface="Roboto"/>
              <a:cs typeface="Roboto"/>
              <a:sym typeface="Roboto"/>
            </a:endParaRPr>
          </a:p>
          <a:p>
            <a:pPr indent="-330200" lvl="1" marL="914400" rtl="0" algn="l">
              <a:spcBef>
                <a:spcPts val="0"/>
              </a:spcBef>
              <a:spcAft>
                <a:spcPts val="0"/>
              </a:spcAft>
              <a:buSzPts val="1600"/>
              <a:buFont typeface="Roboto"/>
              <a:buChar char="○"/>
            </a:pPr>
            <a:r>
              <a:rPr lang="en" sz="1250">
                <a:solidFill>
                  <a:srgbClr val="030A13"/>
                </a:solidFill>
                <a:highlight>
                  <a:srgbClr val="FFFFFF"/>
                </a:highlight>
              </a:rPr>
              <a:t>The purpose is to (1) increase student academic achievement through strategies such as improving teacher and principal quality and increasing the number of highly qualified teachers in the classroom and highly qualified principals and assistant principals in schools; and (2) hold local educational agencies and schools accountable for improvements in student academic achievement.</a:t>
            </a:r>
            <a:endParaRPr sz="1250">
              <a:solidFill>
                <a:srgbClr val="030A13"/>
              </a:solidFill>
              <a:highlight>
                <a:srgbClr val="FFFFFF"/>
              </a:highlight>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Usage of funds include:</a:t>
            </a:r>
            <a:endParaRPr b="1"/>
          </a:p>
          <a:p>
            <a:pPr indent="0" lvl="0" marL="0" rtl="0" algn="l">
              <a:spcBef>
                <a:spcPts val="0"/>
              </a:spcBef>
              <a:spcAft>
                <a:spcPts val="0"/>
              </a:spcAft>
              <a:buNone/>
            </a:pPr>
            <a:r>
              <a:t/>
            </a:r>
            <a:endParaRPr b="1"/>
          </a:p>
          <a:p>
            <a:pPr indent="-317500" lvl="0" marL="457200" rtl="0" algn="l">
              <a:spcBef>
                <a:spcPts val="0"/>
              </a:spcBef>
              <a:spcAft>
                <a:spcPts val="0"/>
              </a:spcAft>
              <a:buSzPts val="1400"/>
              <a:buFont typeface="Roboto"/>
              <a:buChar char="●"/>
            </a:pPr>
            <a:r>
              <a:rPr lang="en" sz="1050">
                <a:solidFill>
                  <a:srgbClr val="030A13"/>
                </a:solidFill>
                <a:highlight>
                  <a:srgbClr val="FFFFFF"/>
                </a:highlight>
              </a:rPr>
              <a:t>2 Academic Coaches</a:t>
            </a:r>
            <a:endParaRPr sz="1050">
              <a:solidFill>
                <a:srgbClr val="030A13"/>
              </a:solidFill>
              <a:highlight>
                <a:srgbClr val="FFFFFF"/>
              </a:highlight>
            </a:endParaRPr>
          </a:p>
          <a:p>
            <a:pPr indent="-295275" lvl="0" marL="457200" rtl="0" algn="l">
              <a:spcBef>
                <a:spcPts val="0"/>
              </a:spcBef>
              <a:spcAft>
                <a:spcPts val="0"/>
              </a:spcAft>
              <a:buClr>
                <a:srgbClr val="030A13"/>
              </a:buClr>
              <a:buSzPts val="1050"/>
              <a:buChar char="●"/>
            </a:pPr>
            <a:r>
              <a:rPr lang="en" sz="1050">
                <a:solidFill>
                  <a:srgbClr val="030A13"/>
                </a:solidFill>
                <a:highlight>
                  <a:srgbClr val="FFFFFF"/>
                </a:highlight>
              </a:rPr>
              <a:t>Stipends for teachers, building leadership capacity at the building level</a:t>
            </a:r>
            <a:endParaRPr sz="1050">
              <a:solidFill>
                <a:srgbClr val="030A13"/>
              </a:solidFill>
              <a:highlight>
                <a:srgbClr val="FFFFFF"/>
              </a:highlight>
            </a:endParaRPr>
          </a:p>
          <a:p>
            <a:pPr indent="-295275" lvl="0" marL="457200" rtl="0" algn="l">
              <a:spcBef>
                <a:spcPts val="0"/>
              </a:spcBef>
              <a:spcAft>
                <a:spcPts val="0"/>
              </a:spcAft>
              <a:buClr>
                <a:srgbClr val="030A13"/>
              </a:buClr>
              <a:buSzPts val="1050"/>
              <a:buChar char="●"/>
            </a:pPr>
            <a:r>
              <a:rPr lang="en" sz="1050">
                <a:solidFill>
                  <a:srgbClr val="030A13"/>
                </a:solidFill>
                <a:highlight>
                  <a:srgbClr val="FFFFFF"/>
                </a:highlight>
              </a:rPr>
              <a:t>Stipends for teacher mentors</a:t>
            </a:r>
            <a:endParaRPr sz="1050">
              <a:solidFill>
                <a:srgbClr val="030A13"/>
              </a:solidFill>
              <a:highlight>
                <a:srgbClr val="FFFFFF"/>
              </a:highlight>
            </a:endParaRPr>
          </a:p>
          <a:p>
            <a:pPr indent="-295275" lvl="0" marL="457200" rtl="0" algn="l">
              <a:spcBef>
                <a:spcPts val="0"/>
              </a:spcBef>
              <a:spcAft>
                <a:spcPts val="0"/>
              </a:spcAft>
              <a:buClr>
                <a:srgbClr val="030A13"/>
              </a:buClr>
              <a:buSzPts val="1050"/>
              <a:buChar char="●"/>
            </a:pPr>
            <a:r>
              <a:rPr lang="en" sz="1050">
                <a:solidFill>
                  <a:srgbClr val="030A13"/>
                </a:solidFill>
                <a:highlight>
                  <a:srgbClr val="FFFFFF"/>
                </a:highlight>
              </a:rPr>
              <a:t>Professional development for teachers and principals in technology, applications and using technology platforms</a:t>
            </a:r>
            <a:endParaRPr sz="1050">
              <a:solidFill>
                <a:srgbClr val="030A13"/>
              </a:solidFill>
              <a:highlight>
                <a:srgbClr val="FFFFFF"/>
              </a:highlight>
            </a:endParaRPr>
          </a:p>
          <a:p>
            <a:pPr indent="-295275" lvl="0" marL="457200" rtl="0" algn="l">
              <a:spcBef>
                <a:spcPts val="0"/>
              </a:spcBef>
              <a:spcAft>
                <a:spcPts val="0"/>
              </a:spcAft>
              <a:buClr>
                <a:srgbClr val="030A13"/>
              </a:buClr>
              <a:buSzPts val="1050"/>
              <a:buChar char="●"/>
            </a:pPr>
            <a:r>
              <a:rPr lang="en" sz="1050">
                <a:solidFill>
                  <a:srgbClr val="030A13"/>
                </a:solidFill>
                <a:highlight>
                  <a:srgbClr val="FFFFFF"/>
                </a:highlight>
              </a:rPr>
              <a:t>TESOL and college course opportunities for teachers</a:t>
            </a:r>
            <a:endParaRPr/>
          </a:p>
          <a:p>
            <a:pPr indent="0" lvl="0" marL="0" rtl="0" algn="l">
              <a:spcBef>
                <a:spcPts val="0"/>
              </a:spcBef>
              <a:spcAft>
                <a:spcPts val="0"/>
              </a:spcAft>
              <a:buNone/>
            </a:pPr>
            <a:r>
              <a:t/>
            </a:r>
            <a:endParaRPr b="1">
              <a:latin typeface="Roboto"/>
              <a:ea typeface="Roboto"/>
              <a:cs typeface="Roboto"/>
              <a:sym typeface="Roboto"/>
            </a:endParaRPr>
          </a:p>
          <a:p>
            <a:pPr indent="0" lvl="0" marL="0" rtl="0" algn="l">
              <a:spcBef>
                <a:spcPts val="0"/>
              </a:spcBef>
              <a:spcAft>
                <a:spcPts val="0"/>
              </a:spcAft>
              <a:buNone/>
            </a:pPr>
            <a:r>
              <a:t/>
            </a:r>
            <a:endParaRPr sz="1050">
              <a:solidFill>
                <a:srgbClr val="030A13"/>
              </a:solidFill>
              <a:highlight>
                <a:srgbClr val="FFFFFF"/>
              </a:highlight>
            </a:endParaRPr>
          </a:p>
          <a:p>
            <a:pPr indent="0" lvl="0" marL="0" rtl="0" algn="l">
              <a:spcBef>
                <a:spcPts val="0"/>
              </a:spcBef>
              <a:spcAft>
                <a:spcPts val="0"/>
              </a:spcAft>
              <a:buNone/>
            </a:pPr>
            <a:r>
              <a:t/>
            </a:r>
            <a:endParaRPr sz="1050">
              <a:solidFill>
                <a:srgbClr val="030A13"/>
              </a:solidFill>
              <a:highlight>
                <a:srgbClr val="FFFFFF"/>
              </a:highlight>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Title II- cont.’d</a:t>
            </a:r>
            <a:endParaRPr/>
          </a:p>
        </p:txBody>
      </p:sp>
      <p:pic>
        <p:nvPicPr>
          <p:cNvPr id="156" name="Google Shape;156;p24" title="Chart"/>
          <p:cNvPicPr preferRelativeResize="0"/>
          <p:nvPr/>
        </p:nvPicPr>
        <p:blipFill>
          <a:blip r:embed="rId3">
            <a:alphaModFix/>
          </a:blip>
          <a:stretch>
            <a:fillRect/>
          </a:stretch>
        </p:blipFill>
        <p:spPr>
          <a:xfrm>
            <a:off x="3734375" y="902500"/>
            <a:ext cx="5138151" cy="3177075"/>
          </a:xfrm>
          <a:prstGeom prst="rect">
            <a:avLst/>
          </a:prstGeom>
          <a:noFill/>
          <a:ln>
            <a:noFill/>
          </a:ln>
        </p:spPr>
      </p:pic>
      <p:sp>
        <p:nvSpPr>
          <p:cNvPr id="157" name="Google Shape;157;p24"/>
          <p:cNvSpPr txBox="1"/>
          <p:nvPr/>
        </p:nvSpPr>
        <p:spPr>
          <a:xfrm>
            <a:off x="410900" y="1408775"/>
            <a:ext cx="29055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Next Steps</a:t>
            </a:r>
            <a:r>
              <a:rPr lang="en">
                <a:latin typeface="Roboto"/>
                <a:ea typeface="Roboto"/>
                <a:cs typeface="Roboto"/>
                <a:sym typeface="Roboto"/>
              </a:rPr>
              <a:t>:</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Critical Friends PD for teacher/building leadership</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Continued support of teacher mentors and new teachers</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Continued support of Principal PAL’s</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Academic Coaches</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Targeted PD in alignment with MLSS model</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Title IV - Student Support and Academic Enrichment</a:t>
            </a:r>
            <a:endParaRPr/>
          </a:p>
        </p:txBody>
      </p:sp>
      <p:sp>
        <p:nvSpPr>
          <p:cNvPr id="163" name="Google Shape;163;p2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20000"/>
          </a:bodyPr>
          <a:lstStyle/>
          <a:p>
            <a:pPr indent="-317500" lvl="0" marL="457200" rtl="0" algn="l">
              <a:lnSpc>
                <a:spcPct val="100000"/>
              </a:lnSpc>
              <a:spcBef>
                <a:spcPts val="0"/>
              </a:spcBef>
              <a:spcAft>
                <a:spcPts val="0"/>
              </a:spcAft>
              <a:buClr>
                <a:srgbClr val="000000"/>
              </a:buClr>
              <a:buSzPts val="1400"/>
              <a:buFont typeface="Roboto"/>
              <a:buChar char="●"/>
            </a:pPr>
            <a:r>
              <a:rPr lang="en" sz="1400">
                <a:solidFill>
                  <a:srgbClr val="000000"/>
                </a:solidFill>
              </a:rPr>
              <a:t>2019-2020 Carryover    $187,350.00</a:t>
            </a:r>
            <a:endParaRPr sz="1400">
              <a:solidFill>
                <a:srgbClr val="000000"/>
              </a:solidFill>
            </a:endParaRPr>
          </a:p>
          <a:p>
            <a:pPr indent="-317500" lvl="0" marL="457200" rtl="0" algn="l">
              <a:lnSpc>
                <a:spcPct val="100000"/>
              </a:lnSpc>
              <a:spcBef>
                <a:spcPts val="0"/>
              </a:spcBef>
              <a:spcAft>
                <a:spcPts val="0"/>
              </a:spcAft>
              <a:buClr>
                <a:srgbClr val="000000"/>
              </a:buClr>
              <a:buSzPts val="1400"/>
              <a:buFont typeface="Roboto"/>
              <a:buChar char="●"/>
            </a:pPr>
            <a:r>
              <a:rPr lang="en" sz="1400">
                <a:solidFill>
                  <a:srgbClr val="000000"/>
                </a:solidFill>
              </a:rPr>
              <a:t>2020-2021 Award          $416,141.00</a:t>
            </a:r>
            <a:endParaRPr sz="1400">
              <a:solidFill>
                <a:srgbClr val="000000"/>
              </a:solidFill>
            </a:endParaRPr>
          </a:p>
          <a:p>
            <a:pPr indent="0" lvl="0" marL="457200" rtl="0" algn="l">
              <a:lnSpc>
                <a:spcPct val="100000"/>
              </a:lnSpc>
              <a:spcBef>
                <a:spcPts val="0"/>
              </a:spcBef>
              <a:spcAft>
                <a:spcPts val="0"/>
              </a:spcAft>
              <a:buNone/>
            </a:pPr>
            <a:r>
              <a:t/>
            </a:r>
            <a:endParaRPr sz="1400">
              <a:solidFill>
                <a:srgbClr val="000000"/>
              </a:solidFill>
            </a:endParaRPr>
          </a:p>
          <a:p>
            <a:pPr indent="-317500" lvl="1" marL="914400" rtl="0" algn="l">
              <a:lnSpc>
                <a:spcPct val="100000"/>
              </a:lnSpc>
              <a:spcBef>
                <a:spcPts val="0"/>
              </a:spcBef>
              <a:spcAft>
                <a:spcPts val="0"/>
              </a:spcAft>
              <a:buClr>
                <a:srgbClr val="000000"/>
              </a:buClr>
              <a:buSzPts val="1400"/>
              <a:buFont typeface="Roboto"/>
              <a:buChar char="○"/>
            </a:pPr>
            <a:r>
              <a:rPr lang="en" sz="1050">
                <a:solidFill>
                  <a:srgbClr val="030A13"/>
                </a:solidFill>
                <a:highlight>
                  <a:srgbClr val="FFFFFF"/>
                </a:highlight>
                <a:latin typeface="Arial"/>
                <a:ea typeface="Arial"/>
                <a:cs typeface="Arial"/>
                <a:sym typeface="Arial"/>
              </a:rPr>
              <a:t>The purpose of </a:t>
            </a:r>
            <a:r>
              <a:rPr lang="en" sz="1200">
                <a:solidFill>
                  <a:srgbClr val="333333"/>
                </a:solidFill>
                <a:highlight>
                  <a:srgbClr val="FFFFFF"/>
                </a:highlight>
                <a:latin typeface="Arial"/>
                <a:ea typeface="Arial"/>
                <a:cs typeface="Arial"/>
                <a:sym typeface="Arial"/>
              </a:rPr>
              <a:t>Title IV Part A, Subpart 1 authorizes the expense of federal funds to support students and schools in three domains:</a:t>
            </a:r>
            <a:endParaRPr sz="1200">
              <a:solidFill>
                <a:srgbClr val="333333"/>
              </a:solidFill>
              <a:highlight>
                <a:srgbClr val="FFFFFF"/>
              </a:highlight>
              <a:latin typeface="Arial"/>
              <a:ea typeface="Arial"/>
              <a:cs typeface="Arial"/>
              <a:sym typeface="Arial"/>
            </a:endParaRPr>
          </a:p>
          <a:p>
            <a:pPr indent="-304800" lvl="0" marL="1371600" rtl="0" algn="l">
              <a:spcBef>
                <a:spcPts val="0"/>
              </a:spcBef>
              <a:spcAft>
                <a:spcPts val="0"/>
              </a:spcAft>
              <a:buClr>
                <a:srgbClr val="333333"/>
              </a:buClr>
              <a:buSzPts val="1200"/>
              <a:buFont typeface="Arial"/>
              <a:buAutoNum type="arabicPeriod"/>
            </a:pPr>
            <a:r>
              <a:rPr lang="en" sz="1200">
                <a:solidFill>
                  <a:srgbClr val="333333"/>
                </a:solidFill>
                <a:highlight>
                  <a:srgbClr val="FFFFFF"/>
                </a:highlight>
                <a:latin typeface="Arial"/>
                <a:ea typeface="Arial"/>
                <a:cs typeface="Arial"/>
                <a:sym typeface="Arial"/>
              </a:rPr>
              <a:t>Well-rounded education</a:t>
            </a:r>
            <a:endParaRPr sz="1200">
              <a:solidFill>
                <a:srgbClr val="333333"/>
              </a:solidFill>
              <a:highlight>
                <a:srgbClr val="FFFFFF"/>
              </a:highlight>
              <a:latin typeface="Arial"/>
              <a:ea typeface="Arial"/>
              <a:cs typeface="Arial"/>
              <a:sym typeface="Arial"/>
            </a:endParaRPr>
          </a:p>
          <a:p>
            <a:pPr indent="-304800" lvl="0" marL="1371600" rtl="0" algn="l">
              <a:spcBef>
                <a:spcPts val="0"/>
              </a:spcBef>
              <a:spcAft>
                <a:spcPts val="0"/>
              </a:spcAft>
              <a:buClr>
                <a:srgbClr val="333333"/>
              </a:buClr>
              <a:buSzPts val="1200"/>
              <a:buFont typeface="Arial"/>
              <a:buAutoNum type="arabicPeriod"/>
            </a:pPr>
            <a:r>
              <a:rPr lang="en" sz="1200">
                <a:solidFill>
                  <a:srgbClr val="333333"/>
                </a:solidFill>
                <a:highlight>
                  <a:srgbClr val="FFFFFF"/>
                </a:highlight>
                <a:latin typeface="Arial"/>
                <a:ea typeface="Arial"/>
                <a:cs typeface="Arial"/>
                <a:sym typeface="Arial"/>
              </a:rPr>
              <a:t>Safe and healthy students</a:t>
            </a:r>
            <a:endParaRPr sz="1200">
              <a:solidFill>
                <a:srgbClr val="333333"/>
              </a:solidFill>
              <a:highlight>
                <a:srgbClr val="FFFFFF"/>
              </a:highlight>
              <a:latin typeface="Arial"/>
              <a:ea typeface="Arial"/>
              <a:cs typeface="Arial"/>
              <a:sym typeface="Arial"/>
            </a:endParaRPr>
          </a:p>
          <a:p>
            <a:pPr indent="-304800" lvl="0" marL="1371600" rtl="0" algn="l">
              <a:spcBef>
                <a:spcPts val="0"/>
              </a:spcBef>
              <a:spcAft>
                <a:spcPts val="0"/>
              </a:spcAft>
              <a:buClr>
                <a:srgbClr val="333333"/>
              </a:buClr>
              <a:buSzPts val="1200"/>
              <a:buFont typeface="Arial"/>
              <a:buAutoNum type="arabicPeriod"/>
            </a:pPr>
            <a:r>
              <a:rPr lang="en" sz="1200">
                <a:solidFill>
                  <a:srgbClr val="333333"/>
                </a:solidFill>
                <a:highlight>
                  <a:srgbClr val="FFFFFF"/>
                </a:highlight>
                <a:latin typeface="Arial"/>
                <a:ea typeface="Arial"/>
                <a:cs typeface="Arial"/>
                <a:sym typeface="Arial"/>
              </a:rPr>
              <a:t>Effective use of technology</a:t>
            </a:r>
            <a:endParaRPr sz="1200">
              <a:solidFill>
                <a:srgbClr val="333333"/>
              </a:solidFill>
              <a:highlight>
                <a:srgbClr val="FFFFFF"/>
              </a:highlight>
              <a:latin typeface="Arial"/>
              <a:ea typeface="Arial"/>
              <a:cs typeface="Arial"/>
              <a:sym typeface="Arial"/>
            </a:endParaRPr>
          </a:p>
          <a:p>
            <a:pPr indent="0" lvl="0" marL="0" rtl="0" algn="l">
              <a:lnSpc>
                <a:spcPct val="100000"/>
              </a:lnSpc>
              <a:spcBef>
                <a:spcPts val="1200"/>
              </a:spcBef>
              <a:spcAft>
                <a:spcPts val="0"/>
              </a:spcAft>
              <a:buNone/>
            </a:pPr>
            <a:r>
              <a:rPr b="1" lang="en" sz="1400">
                <a:solidFill>
                  <a:srgbClr val="000000"/>
                </a:solidFill>
              </a:rPr>
              <a:t>Usage of funds include:</a:t>
            </a:r>
            <a:endParaRPr b="1" sz="1400">
              <a:solidFill>
                <a:srgbClr val="000000"/>
              </a:solidFill>
            </a:endParaRPr>
          </a:p>
          <a:p>
            <a:pPr indent="0" lvl="0" marL="0" rtl="0" algn="l">
              <a:lnSpc>
                <a:spcPct val="100000"/>
              </a:lnSpc>
              <a:spcBef>
                <a:spcPts val="0"/>
              </a:spcBef>
              <a:spcAft>
                <a:spcPts val="0"/>
              </a:spcAft>
              <a:buNone/>
            </a:pPr>
            <a:r>
              <a:t/>
            </a:r>
            <a:endParaRPr b="1"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1 Gifted and Talented Education Coach</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Support for school climate improvement ( PAX and PBIS behavioral engagement strategies)</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Supplies and Materials for Gifted, Art and Music programs</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Resources for performing arts complex(s)</a:t>
            </a:r>
            <a:endParaRPr sz="1400">
              <a:solidFill>
                <a:srgbClr val="000000"/>
              </a:solidFill>
            </a:endParaRPr>
          </a:p>
          <a:p>
            <a:pPr indent="0" lvl="0" marL="0" rtl="0" algn="l">
              <a:lnSpc>
                <a:spcPct val="100000"/>
              </a:lnSpc>
              <a:spcBef>
                <a:spcPts val="0"/>
              </a:spcBef>
              <a:spcAft>
                <a:spcPts val="0"/>
              </a:spcAft>
              <a:buNone/>
            </a:pPr>
            <a:r>
              <a:t/>
            </a:r>
            <a:endParaRPr sz="1050">
              <a:solidFill>
                <a:srgbClr val="030A13"/>
              </a:solidFill>
              <a:highlight>
                <a:srgbClr val="FFFFFF"/>
              </a:highlight>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311700" y="373325"/>
            <a:ext cx="8520600" cy="91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Title IV -cont’d.</a:t>
            </a:r>
            <a:endParaRPr/>
          </a:p>
        </p:txBody>
      </p:sp>
      <p:pic>
        <p:nvPicPr>
          <p:cNvPr id="169" name="Google Shape;169;p26" title="Chart"/>
          <p:cNvPicPr preferRelativeResize="0"/>
          <p:nvPr/>
        </p:nvPicPr>
        <p:blipFill rotWithShape="1">
          <a:blip r:embed="rId3">
            <a:alphaModFix/>
          </a:blip>
          <a:srcRect b="35030" l="-105229" r="105229" t="-35030"/>
          <a:stretch/>
        </p:blipFill>
        <p:spPr>
          <a:xfrm>
            <a:off x="-291571" y="-528300"/>
            <a:ext cx="5013570" cy="3100050"/>
          </a:xfrm>
          <a:prstGeom prst="rect">
            <a:avLst/>
          </a:prstGeom>
          <a:noFill/>
          <a:ln>
            <a:noFill/>
          </a:ln>
        </p:spPr>
      </p:pic>
      <p:pic>
        <p:nvPicPr>
          <p:cNvPr id="170" name="Google Shape;170;p26" title="Chart"/>
          <p:cNvPicPr preferRelativeResize="0"/>
          <p:nvPr/>
        </p:nvPicPr>
        <p:blipFill>
          <a:blip r:embed="rId4">
            <a:alphaModFix/>
          </a:blip>
          <a:stretch>
            <a:fillRect/>
          </a:stretch>
        </p:blipFill>
        <p:spPr>
          <a:xfrm>
            <a:off x="3477925" y="969187"/>
            <a:ext cx="5183499" cy="3205125"/>
          </a:xfrm>
          <a:prstGeom prst="rect">
            <a:avLst/>
          </a:prstGeom>
          <a:noFill/>
          <a:ln>
            <a:noFill/>
          </a:ln>
        </p:spPr>
      </p:pic>
      <p:sp>
        <p:nvSpPr>
          <p:cNvPr id="171" name="Google Shape;171;p26"/>
          <p:cNvSpPr txBox="1"/>
          <p:nvPr/>
        </p:nvSpPr>
        <p:spPr>
          <a:xfrm>
            <a:off x="410900" y="1408775"/>
            <a:ext cx="29055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Roboto"/>
                <a:ea typeface="Roboto"/>
                <a:cs typeface="Roboto"/>
                <a:sym typeface="Roboto"/>
              </a:rPr>
              <a:t>Next Steps:</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en" sz="1200">
                <a:latin typeface="Roboto"/>
                <a:ea typeface="Roboto"/>
                <a:cs typeface="Roboto"/>
                <a:sym typeface="Roboto"/>
              </a:rPr>
              <a:t>Continued support of Arts, Music and Library</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en" sz="1200">
                <a:latin typeface="Roboto"/>
                <a:ea typeface="Roboto"/>
                <a:cs typeface="Roboto"/>
                <a:sym typeface="Roboto"/>
              </a:rPr>
              <a:t>PAC and BiPAC resources</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en" sz="1200">
                <a:latin typeface="Roboto"/>
                <a:ea typeface="Roboto"/>
                <a:cs typeface="Roboto"/>
                <a:sym typeface="Roboto"/>
              </a:rPr>
              <a:t>Social and Emotional PD</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en" sz="1200">
                <a:latin typeface="Roboto"/>
                <a:ea typeface="Roboto"/>
                <a:cs typeface="Roboto"/>
                <a:sym typeface="Roboto"/>
              </a:rPr>
              <a:t>Climate and Culture PD</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en" sz="1200">
                <a:latin typeface="Roboto"/>
                <a:ea typeface="Roboto"/>
                <a:cs typeface="Roboto"/>
                <a:sym typeface="Roboto"/>
              </a:rPr>
              <a:t>Continued support of GATE Coach; supports gifted, music, art and library teachers.</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en" sz="1200">
                <a:latin typeface="Roboto"/>
                <a:ea typeface="Roboto"/>
                <a:cs typeface="Roboto"/>
                <a:sym typeface="Roboto"/>
              </a:rPr>
              <a:t>PBIS - behavioral supports and </a:t>
            </a:r>
            <a:r>
              <a:rPr lang="en" sz="1200">
                <a:latin typeface="Roboto"/>
                <a:ea typeface="Roboto"/>
                <a:cs typeface="Roboto"/>
                <a:sym typeface="Roboto"/>
              </a:rPr>
              <a:t>instructional</a:t>
            </a:r>
            <a:r>
              <a:rPr lang="en" sz="1200">
                <a:latin typeface="Roboto"/>
                <a:ea typeface="Roboto"/>
                <a:cs typeface="Roboto"/>
                <a:sym typeface="Roboto"/>
              </a:rPr>
              <a:t> interventions w/ </a:t>
            </a:r>
            <a:r>
              <a:rPr lang="en" sz="1200">
                <a:latin typeface="Roboto"/>
                <a:ea typeface="Roboto"/>
                <a:cs typeface="Roboto"/>
                <a:sym typeface="Roboto"/>
              </a:rPr>
              <a:t>engagement</a:t>
            </a:r>
            <a:r>
              <a:rPr lang="en" sz="1200">
                <a:latin typeface="Roboto"/>
                <a:ea typeface="Roboto"/>
                <a:cs typeface="Roboto"/>
                <a:sym typeface="Roboto"/>
              </a:rPr>
              <a:t>.</a:t>
            </a:r>
            <a:endParaRPr sz="12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311700" y="233475"/>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and Assessment- Current Enrollment</a:t>
            </a:r>
            <a:endParaRPr/>
          </a:p>
        </p:txBody>
      </p:sp>
      <p:pic>
        <p:nvPicPr>
          <p:cNvPr id="177" name="Google Shape;177;p27" title="Chart"/>
          <p:cNvPicPr preferRelativeResize="0"/>
          <p:nvPr/>
        </p:nvPicPr>
        <p:blipFill>
          <a:blip r:embed="rId3">
            <a:alphaModFix/>
          </a:blip>
          <a:stretch>
            <a:fillRect/>
          </a:stretch>
        </p:blipFill>
        <p:spPr>
          <a:xfrm>
            <a:off x="3852924" y="935050"/>
            <a:ext cx="5253452" cy="3386299"/>
          </a:xfrm>
          <a:prstGeom prst="rect">
            <a:avLst/>
          </a:prstGeom>
          <a:noFill/>
          <a:ln>
            <a:noFill/>
          </a:ln>
        </p:spPr>
      </p:pic>
      <p:graphicFrame>
        <p:nvGraphicFramePr>
          <p:cNvPr id="178" name="Google Shape;178;p27"/>
          <p:cNvGraphicFramePr/>
          <p:nvPr/>
        </p:nvGraphicFramePr>
        <p:xfrm>
          <a:off x="842750" y="841275"/>
          <a:ext cx="3000000" cy="3000000"/>
        </p:xfrm>
        <a:graphic>
          <a:graphicData uri="http://schemas.openxmlformats.org/drawingml/2006/table">
            <a:tbl>
              <a:tblPr>
                <a:noFill/>
                <a:tableStyleId>{B04F1011-D711-41F7-9233-04C800BB0D25}</a:tableStyleId>
              </a:tblPr>
              <a:tblGrid>
                <a:gridCol w="1298575"/>
                <a:gridCol w="1298575"/>
              </a:tblGrid>
              <a:tr h="222650">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School</a:t>
                      </a:r>
                      <a:endParaRPr b="1" sz="11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Total</a:t>
                      </a:r>
                      <a:endParaRPr b="1" sz="11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D9EAD3"/>
                    </a:solidFill>
                  </a:tcPr>
                </a:tc>
              </a:tr>
              <a:tr h="2226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KECC(PreK)</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56</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226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EBS(K-5)</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220</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226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KES(K-6)</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425</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226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JNE(K-6)</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485</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226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OJO(K-6)</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316</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226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MESA(K-5)</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254</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226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NAS(K-5)</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86</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226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NES(K-5)</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210</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226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NIZ(K-5)</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314</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226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CPHS(9-12)</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108</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226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KCHS(9-12)</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701</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226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SHS(9-12)</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589</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226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NHS(9-12)</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263</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226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KMS(7-8)</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423</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226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NMS(6-8)</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174</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22650">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TBA(6-8)</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424</a:t>
                      </a:r>
                      <a:endParaRPr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22650">
                <a:tc>
                  <a:txBody>
                    <a:bodyPr/>
                    <a:lstStyle/>
                    <a:p>
                      <a:pPr indent="0" lvl="0" marL="0" rtl="0" algn="l">
                        <a:lnSpc>
                          <a:spcPct val="115000"/>
                        </a:lnSpc>
                        <a:spcBef>
                          <a:spcPts val="0"/>
                        </a:spcBef>
                        <a:spcAft>
                          <a:spcPts val="0"/>
                        </a:spcAft>
                        <a:buNone/>
                      </a:pPr>
                      <a:r>
                        <a:rPr b="1" lang="en" sz="1000">
                          <a:latin typeface="Calibri"/>
                          <a:ea typeface="Calibri"/>
                          <a:cs typeface="Calibri"/>
                          <a:sym typeface="Calibri"/>
                        </a:rPr>
                        <a:t>CCSD(PK-12)</a:t>
                      </a:r>
                      <a:endParaRPr b="1"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4992</a:t>
                      </a:r>
                      <a:endParaRPr b="1" sz="1000">
                        <a:latin typeface="Calibri"/>
                        <a:ea typeface="Calibri"/>
                        <a:cs typeface="Calibri"/>
                        <a:sym typeface="Calibri"/>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2" name="Shape 182"/>
        <p:cNvGrpSpPr/>
        <p:nvPr/>
      </p:nvGrpSpPr>
      <p:grpSpPr>
        <a:xfrm>
          <a:off x="0" y="0"/>
          <a:ext cx="0" cy="0"/>
          <a:chOff x="0" y="0"/>
          <a:chExt cx="0" cy="0"/>
        </a:xfrm>
      </p:grpSpPr>
      <p:sp>
        <p:nvSpPr>
          <p:cNvPr id="183" name="Google Shape;183;p2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and Assessment</a:t>
            </a:r>
            <a:endParaRPr/>
          </a:p>
        </p:txBody>
      </p:sp>
      <p:pic>
        <p:nvPicPr>
          <p:cNvPr id="184" name="Google Shape;184;p28"/>
          <p:cNvPicPr preferRelativeResize="0"/>
          <p:nvPr/>
        </p:nvPicPr>
        <p:blipFill>
          <a:blip r:embed="rId3">
            <a:alphaModFix/>
          </a:blip>
          <a:stretch>
            <a:fillRect/>
          </a:stretch>
        </p:blipFill>
        <p:spPr>
          <a:xfrm>
            <a:off x="311700" y="1322675"/>
            <a:ext cx="1990725" cy="552450"/>
          </a:xfrm>
          <a:prstGeom prst="rect">
            <a:avLst/>
          </a:prstGeom>
          <a:noFill/>
          <a:ln>
            <a:noFill/>
          </a:ln>
        </p:spPr>
      </p:pic>
      <p:pic>
        <p:nvPicPr>
          <p:cNvPr id="185" name="Google Shape;185;p28"/>
          <p:cNvPicPr preferRelativeResize="0"/>
          <p:nvPr/>
        </p:nvPicPr>
        <p:blipFill>
          <a:blip r:embed="rId4">
            <a:alphaModFix/>
          </a:blip>
          <a:stretch>
            <a:fillRect/>
          </a:stretch>
        </p:blipFill>
        <p:spPr>
          <a:xfrm>
            <a:off x="343800" y="2394775"/>
            <a:ext cx="3068325" cy="648950"/>
          </a:xfrm>
          <a:prstGeom prst="rect">
            <a:avLst/>
          </a:prstGeom>
          <a:noFill/>
          <a:ln>
            <a:noFill/>
          </a:ln>
        </p:spPr>
      </p:pic>
      <p:pic>
        <p:nvPicPr>
          <p:cNvPr id="186" name="Google Shape;186;p28"/>
          <p:cNvPicPr preferRelativeResize="0"/>
          <p:nvPr/>
        </p:nvPicPr>
        <p:blipFill>
          <a:blip r:embed="rId5">
            <a:alphaModFix/>
          </a:blip>
          <a:stretch>
            <a:fillRect/>
          </a:stretch>
        </p:blipFill>
        <p:spPr>
          <a:xfrm>
            <a:off x="2678024" y="3346574"/>
            <a:ext cx="1211150" cy="1211150"/>
          </a:xfrm>
          <a:prstGeom prst="rect">
            <a:avLst/>
          </a:prstGeom>
          <a:noFill/>
          <a:ln>
            <a:noFill/>
          </a:ln>
        </p:spPr>
      </p:pic>
      <p:pic>
        <p:nvPicPr>
          <p:cNvPr id="187" name="Google Shape;187;p28"/>
          <p:cNvPicPr preferRelativeResize="0"/>
          <p:nvPr/>
        </p:nvPicPr>
        <p:blipFill>
          <a:blip r:embed="rId6">
            <a:alphaModFix/>
          </a:blip>
          <a:stretch>
            <a:fillRect/>
          </a:stretch>
        </p:blipFill>
        <p:spPr>
          <a:xfrm>
            <a:off x="4295925" y="1017800"/>
            <a:ext cx="1362650" cy="1362650"/>
          </a:xfrm>
          <a:prstGeom prst="rect">
            <a:avLst/>
          </a:prstGeom>
          <a:noFill/>
          <a:ln>
            <a:noFill/>
          </a:ln>
        </p:spPr>
      </p:pic>
      <p:pic>
        <p:nvPicPr>
          <p:cNvPr id="188" name="Google Shape;188;p28"/>
          <p:cNvPicPr preferRelativeResize="0"/>
          <p:nvPr/>
        </p:nvPicPr>
        <p:blipFill rotWithShape="1">
          <a:blip r:embed="rId7">
            <a:alphaModFix/>
          </a:blip>
          <a:srcRect b="-4699" l="0" r="0" t="4700"/>
          <a:stretch/>
        </p:blipFill>
        <p:spPr>
          <a:xfrm>
            <a:off x="5860088" y="1027663"/>
            <a:ext cx="1362650" cy="1367100"/>
          </a:xfrm>
          <a:prstGeom prst="rect">
            <a:avLst/>
          </a:prstGeom>
          <a:noFill/>
          <a:ln>
            <a:noFill/>
          </a:ln>
        </p:spPr>
      </p:pic>
      <p:pic>
        <p:nvPicPr>
          <p:cNvPr id="189" name="Google Shape;189;p28"/>
          <p:cNvPicPr preferRelativeResize="0"/>
          <p:nvPr/>
        </p:nvPicPr>
        <p:blipFill>
          <a:blip r:embed="rId8">
            <a:alphaModFix/>
          </a:blip>
          <a:stretch>
            <a:fillRect/>
          </a:stretch>
        </p:blipFill>
        <p:spPr>
          <a:xfrm>
            <a:off x="7422513" y="1027661"/>
            <a:ext cx="1362650" cy="1367122"/>
          </a:xfrm>
          <a:prstGeom prst="rect">
            <a:avLst/>
          </a:prstGeom>
          <a:noFill/>
          <a:ln>
            <a:noFill/>
          </a:ln>
        </p:spPr>
      </p:pic>
      <p:pic>
        <p:nvPicPr>
          <p:cNvPr id="190" name="Google Shape;190;p28"/>
          <p:cNvPicPr preferRelativeResize="0"/>
          <p:nvPr/>
        </p:nvPicPr>
        <p:blipFill>
          <a:blip r:embed="rId9">
            <a:alphaModFix/>
          </a:blip>
          <a:stretch>
            <a:fillRect/>
          </a:stretch>
        </p:blipFill>
        <p:spPr>
          <a:xfrm>
            <a:off x="4295925" y="2613288"/>
            <a:ext cx="1362650" cy="1367100"/>
          </a:xfrm>
          <a:prstGeom prst="rect">
            <a:avLst/>
          </a:prstGeom>
          <a:noFill/>
          <a:ln>
            <a:noFill/>
          </a:ln>
        </p:spPr>
      </p:pic>
      <p:pic>
        <p:nvPicPr>
          <p:cNvPr id="191" name="Google Shape;191;p28"/>
          <p:cNvPicPr preferRelativeResize="0"/>
          <p:nvPr/>
        </p:nvPicPr>
        <p:blipFill>
          <a:blip r:embed="rId10">
            <a:alphaModFix/>
          </a:blip>
          <a:stretch>
            <a:fillRect/>
          </a:stretch>
        </p:blipFill>
        <p:spPr>
          <a:xfrm>
            <a:off x="5882550" y="2525037"/>
            <a:ext cx="1362650" cy="1367128"/>
          </a:xfrm>
          <a:prstGeom prst="rect">
            <a:avLst/>
          </a:prstGeom>
          <a:noFill/>
          <a:ln>
            <a:noFill/>
          </a:ln>
        </p:spPr>
      </p:pic>
      <p:pic>
        <p:nvPicPr>
          <p:cNvPr id="192" name="Google Shape;192;p28"/>
          <p:cNvPicPr preferRelativeResize="0"/>
          <p:nvPr/>
        </p:nvPicPr>
        <p:blipFill>
          <a:blip r:embed="rId11">
            <a:alphaModFix/>
          </a:blip>
          <a:stretch>
            <a:fillRect/>
          </a:stretch>
        </p:blipFill>
        <p:spPr>
          <a:xfrm>
            <a:off x="7469175" y="2525025"/>
            <a:ext cx="1269325" cy="1269325"/>
          </a:xfrm>
          <a:prstGeom prst="rect">
            <a:avLst/>
          </a:prstGeom>
          <a:noFill/>
          <a:ln>
            <a:noFill/>
          </a:ln>
        </p:spPr>
      </p:pic>
      <p:pic>
        <p:nvPicPr>
          <p:cNvPr id="193" name="Google Shape;193;p28"/>
          <p:cNvPicPr preferRelativeResize="0"/>
          <p:nvPr/>
        </p:nvPicPr>
        <p:blipFill>
          <a:blip r:embed="rId12">
            <a:alphaModFix/>
          </a:blip>
          <a:stretch>
            <a:fillRect/>
          </a:stretch>
        </p:blipFill>
        <p:spPr>
          <a:xfrm>
            <a:off x="500500" y="3442875"/>
            <a:ext cx="1362650" cy="1211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506150" y="552451"/>
            <a:ext cx="7200900" cy="7776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2700"/>
              <a:buFont typeface="Calibri"/>
              <a:buNone/>
            </a:pPr>
            <a:r>
              <a:rPr lang="en" sz="2100"/>
              <a:t>New Mexico’s Spring 2021 Available ESSA Assessments</a:t>
            </a:r>
            <a:endParaRPr sz="2400"/>
          </a:p>
        </p:txBody>
      </p:sp>
      <p:sp>
        <p:nvSpPr>
          <p:cNvPr id="200" name="Google Shape;200;p29"/>
          <p:cNvSpPr txBox="1"/>
          <p:nvPr>
            <p:ph idx="12" type="sldNum"/>
          </p:nvPr>
        </p:nvSpPr>
        <p:spPr>
          <a:xfrm>
            <a:off x="1348741" y="4767264"/>
            <a:ext cx="3507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a:latin typeface="Calibri"/>
                <a:ea typeface="Calibri"/>
                <a:cs typeface="Calibri"/>
                <a:sym typeface="Calibri"/>
              </a:rPr>
              <a:t>‹#›</a:t>
            </a:fld>
            <a:endParaRPr>
              <a:latin typeface="Calibri"/>
              <a:ea typeface="Calibri"/>
              <a:cs typeface="Calibri"/>
              <a:sym typeface="Calibri"/>
            </a:endParaRPr>
          </a:p>
        </p:txBody>
      </p:sp>
      <p:sp>
        <p:nvSpPr>
          <p:cNvPr id="201" name="Google Shape;201;p29"/>
          <p:cNvSpPr/>
          <p:nvPr/>
        </p:nvSpPr>
        <p:spPr>
          <a:xfrm>
            <a:off x="2548586" y="1739807"/>
            <a:ext cx="1783200" cy="689700"/>
          </a:xfrm>
          <a:prstGeom prst="roundRect">
            <a:avLst>
              <a:gd fmla="val 16667" name="adj"/>
            </a:avLst>
          </a:prstGeom>
          <a:solidFill>
            <a:schemeClr val="accent1"/>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ctr">
              <a:spcBef>
                <a:spcPts val="0"/>
              </a:spcBef>
              <a:spcAft>
                <a:spcPts val="0"/>
              </a:spcAft>
              <a:buNone/>
            </a:pPr>
            <a:r>
              <a:rPr lang="en" sz="1200">
                <a:solidFill>
                  <a:schemeClr val="lt1"/>
                </a:solidFill>
                <a:latin typeface="Calibri"/>
                <a:ea typeface="Calibri"/>
                <a:cs typeface="Calibri"/>
                <a:sym typeface="Calibri"/>
              </a:rPr>
              <a:t>Measures of Student Success &amp; Achievement (MSSA)</a:t>
            </a:r>
            <a:endParaRPr sz="1100"/>
          </a:p>
        </p:txBody>
      </p:sp>
      <p:sp>
        <p:nvSpPr>
          <p:cNvPr id="202" name="Google Shape;202;p29"/>
          <p:cNvSpPr txBox="1"/>
          <p:nvPr/>
        </p:nvSpPr>
        <p:spPr>
          <a:xfrm>
            <a:off x="2548586" y="2535404"/>
            <a:ext cx="1783200" cy="284700"/>
          </a:xfrm>
          <a:prstGeom prst="rect">
            <a:avLst/>
          </a:prstGeom>
          <a:solidFill>
            <a:schemeClr val="lt2"/>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Math 3-8</a:t>
            </a:r>
            <a:endParaRPr sz="1100"/>
          </a:p>
        </p:txBody>
      </p:sp>
      <p:sp>
        <p:nvSpPr>
          <p:cNvPr id="203" name="Google Shape;203;p29"/>
          <p:cNvSpPr txBox="1"/>
          <p:nvPr/>
        </p:nvSpPr>
        <p:spPr>
          <a:xfrm>
            <a:off x="312654" y="2528188"/>
            <a:ext cx="1783200" cy="284700"/>
          </a:xfrm>
          <a:prstGeom prst="rect">
            <a:avLst/>
          </a:prstGeom>
          <a:solidFill>
            <a:srgbClr val="F9E6A0"/>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Math 3-8, &amp; 11</a:t>
            </a:r>
            <a:endParaRPr sz="1100"/>
          </a:p>
        </p:txBody>
      </p:sp>
      <p:sp>
        <p:nvSpPr>
          <p:cNvPr id="204" name="Google Shape;204;p29"/>
          <p:cNvSpPr txBox="1"/>
          <p:nvPr/>
        </p:nvSpPr>
        <p:spPr>
          <a:xfrm>
            <a:off x="312654" y="3286180"/>
            <a:ext cx="1783200" cy="284700"/>
          </a:xfrm>
          <a:prstGeom prst="rect">
            <a:avLst/>
          </a:prstGeom>
          <a:solidFill>
            <a:srgbClr val="F9E6A0"/>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Science 5, 8, &amp; 11</a:t>
            </a:r>
            <a:endParaRPr sz="1100"/>
          </a:p>
        </p:txBody>
      </p:sp>
      <p:sp>
        <p:nvSpPr>
          <p:cNvPr id="205" name="Google Shape;205;p29"/>
          <p:cNvSpPr txBox="1"/>
          <p:nvPr/>
        </p:nvSpPr>
        <p:spPr>
          <a:xfrm>
            <a:off x="2548586" y="2902071"/>
            <a:ext cx="1783200" cy="284700"/>
          </a:xfrm>
          <a:prstGeom prst="rect">
            <a:avLst/>
          </a:prstGeom>
          <a:solidFill>
            <a:schemeClr val="lt2"/>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ELA 3-8</a:t>
            </a:r>
            <a:endParaRPr sz="1100"/>
          </a:p>
        </p:txBody>
      </p:sp>
      <p:sp>
        <p:nvSpPr>
          <p:cNvPr id="206" name="Google Shape;206;p29"/>
          <p:cNvSpPr txBox="1"/>
          <p:nvPr/>
        </p:nvSpPr>
        <p:spPr>
          <a:xfrm>
            <a:off x="2550093" y="4241709"/>
            <a:ext cx="1783200" cy="284700"/>
          </a:xfrm>
          <a:prstGeom prst="rect">
            <a:avLst/>
          </a:prstGeom>
          <a:solidFill>
            <a:schemeClr val="lt2"/>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Science 5, 8, 11</a:t>
            </a:r>
            <a:endParaRPr sz="1100"/>
          </a:p>
        </p:txBody>
      </p:sp>
      <p:sp>
        <p:nvSpPr>
          <p:cNvPr id="207" name="Google Shape;207;p29"/>
          <p:cNvSpPr txBox="1"/>
          <p:nvPr/>
        </p:nvSpPr>
        <p:spPr>
          <a:xfrm>
            <a:off x="312654" y="2902071"/>
            <a:ext cx="1783200" cy="284700"/>
          </a:xfrm>
          <a:prstGeom prst="rect">
            <a:avLst/>
          </a:prstGeom>
          <a:solidFill>
            <a:srgbClr val="F9E6A0"/>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ELA 3-8, &amp; 11</a:t>
            </a:r>
            <a:endParaRPr sz="1100"/>
          </a:p>
        </p:txBody>
      </p:sp>
      <p:sp>
        <p:nvSpPr>
          <p:cNvPr id="208" name="Google Shape;208;p29"/>
          <p:cNvSpPr/>
          <p:nvPr/>
        </p:nvSpPr>
        <p:spPr>
          <a:xfrm>
            <a:off x="312653" y="1727038"/>
            <a:ext cx="1783200" cy="715200"/>
          </a:xfrm>
          <a:prstGeom prst="roundRect">
            <a:avLst>
              <a:gd fmla="val 16667" name="adj"/>
            </a:avLst>
          </a:prstGeom>
          <a:solidFill>
            <a:schemeClr val="accent2"/>
          </a:solidFill>
          <a:ln cap="flat" cmpd="sng" w="9525">
            <a:solidFill>
              <a:schemeClr val="accent3"/>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ctr">
              <a:spcBef>
                <a:spcPts val="0"/>
              </a:spcBef>
              <a:spcAft>
                <a:spcPts val="0"/>
              </a:spcAft>
              <a:buNone/>
            </a:pPr>
            <a:r>
              <a:rPr lang="en" sz="1200">
                <a:solidFill>
                  <a:schemeClr val="lt1"/>
                </a:solidFill>
                <a:latin typeface="Calibri"/>
                <a:ea typeface="Calibri"/>
                <a:cs typeface="Calibri"/>
                <a:sym typeface="Calibri"/>
              </a:rPr>
              <a:t>Dynamic Learning Maps (DLM)</a:t>
            </a:r>
            <a:endParaRPr sz="1100"/>
          </a:p>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9" name="Google Shape;209;p29"/>
          <p:cNvSpPr/>
          <p:nvPr/>
        </p:nvSpPr>
        <p:spPr>
          <a:xfrm>
            <a:off x="2548586" y="3424680"/>
            <a:ext cx="1783200" cy="689700"/>
          </a:xfrm>
          <a:prstGeom prst="roundRect">
            <a:avLst>
              <a:gd fmla="val 16667" name="adj"/>
            </a:avLst>
          </a:prstGeom>
          <a:solidFill>
            <a:schemeClr val="accent1"/>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ctr">
              <a:spcBef>
                <a:spcPts val="0"/>
              </a:spcBef>
              <a:spcAft>
                <a:spcPts val="0"/>
              </a:spcAft>
              <a:buNone/>
            </a:pPr>
            <a:r>
              <a:rPr lang="en" sz="1200">
                <a:solidFill>
                  <a:schemeClr val="lt1"/>
                </a:solidFill>
                <a:latin typeface="Calibri"/>
                <a:ea typeface="Calibri"/>
                <a:cs typeface="Calibri"/>
                <a:sym typeface="Calibri"/>
              </a:rPr>
              <a:t>Assessment of Science Readiness (ASR)</a:t>
            </a:r>
            <a:endParaRPr sz="1100"/>
          </a:p>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210" name="Google Shape;210;p29"/>
          <p:cNvSpPr/>
          <p:nvPr/>
        </p:nvSpPr>
        <p:spPr>
          <a:xfrm>
            <a:off x="4784516" y="1714268"/>
            <a:ext cx="1783200" cy="715200"/>
          </a:xfrm>
          <a:prstGeom prst="roundRect">
            <a:avLst>
              <a:gd fmla="val 16667" name="adj"/>
            </a:avLst>
          </a:prstGeom>
          <a:solidFill>
            <a:schemeClr val="accent1"/>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ctr">
              <a:spcBef>
                <a:spcPts val="0"/>
              </a:spcBef>
              <a:spcAft>
                <a:spcPts val="0"/>
              </a:spcAft>
              <a:buNone/>
            </a:pPr>
            <a:r>
              <a:rPr lang="en" sz="1200">
                <a:solidFill>
                  <a:schemeClr val="lt1"/>
                </a:solidFill>
                <a:latin typeface="Calibri"/>
                <a:ea typeface="Calibri"/>
                <a:cs typeface="Calibri"/>
                <a:sym typeface="Calibri"/>
              </a:rPr>
              <a:t>SAT School Day with ESSAY</a:t>
            </a:r>
            <a:endParaRPr sz="1100"/>
          </a:p>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1" name="Google Shape;211;p29"/>
          <p:cNvSpPr txBox="1"/>
          <p:nvPr/>
        </p:nvSpPr>
        <p:spPr>
          <a:xfrm>
            <a:off x="4784517" y="2564016"/>
            <a:ext cx="1783200" cy="284700"/>
          </a:xfrm>
          <a:prstGeom prst="rect">
            <a:avLst/>
          </a:prstGeom>
          <a:solidFill>
            <a:schemeClr val="lt2"/>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Math 11</a:t>
            </a:r>
            <a:endParaRPr sz="1100"/>
          </a:p>
        </p:txBody>
      </p:sp>
      <p:sp>
        <p:nvSpPr>
          <p:cNvPr id="212" name="Google Shape;212;p29"/>
          <p:cNvSpPr txBox="1"/>
          <p:nvPr/>
        </p:nvSpPr>
        <p:spPr>
          <a:xfrm>
            <a:off x="4784517" y="2952270"/>
            <a:ext cx="1783200" cy="284700"/>
          </a:xfrm>
          <a:prstGeom prst="rect">
            <a:avLst/>
          </a:prstGeom>
          <a:solidFill>
            <a:schemeClr val="lt2"/>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Reading 11</a:t>
            </a:r>
            <a:endParaRPr sz="1100"/>
          </a:p>
        </p:txBody>
      </p:sp>
      <p:sp>
        <p:nvSpPr>
          <p:cNvPr id="213" name="Google Shape;213;p29"/>
          <p:cNvSpPr txBox="1"/>
          <p:nvPr/>
        </p:nvSpPr>
        <p:spPr>
          <a:xfrm>
            <a:off x="4784517" y="3340524"/>
            <a:ext cx="1783200" cy="284700"/>
          </a:xfrm>
          <a:prstGeom prst="rect">
            <a:avLst/>
          </a:prstGeom>
          <a:solidFill>
            <a:schemeClr val="lt2"/>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Essay</a:t>
            </a:r>
            <a:endParaRPr sz="1100"/>
          </a:p>
        </p:txBody>
      </p:sp>
      <p:sp>
        <p:nvSpPr>
          <p:cNvPr id="214" name="Google Shape;214;p29"/>
          <p:cNvSpPr/>
          <p:nvPr/>
        </p:nvSpPr>
        <p:spPr>
          <a:xfrm>
            <a:off x="7020446" y="1714268"/>
            <a:ext cx="1783200" cy="715200"/>
          </a:xfrm>
          <a:prstGeom prst="roundRect">
            <a:avLst>
              <a:gd fmla="val 16667" name="adj"/>
            </a:avLst>
          </a:prstGeom>
          <a:solidFill>
            <a:schemeClr val="accent6"/>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ctr">
              <a:spcBef>
                <a:spcPts val="0"/>
              </a:spcBef>
              <a:spcAft>
                <a:spcPts val="0"/>
              </a:spcAft>
              <a:buNone/>
            </a:pPr>
            <a:r>
              <a:rPr lang="en" sz="1200">
                <a:solidFill>
                  <a:schemeClr val="lt1"/>
                </a:solidFill>
                <a:latin typeface="Calibri"/>
                <a:ea typeface="Calibri"/>
                <a:cs typeface="Calibri"/>
                <a:sym typeface="Calibri"/>
              </a:rPr>
              <a:t>ACCESS for ELLs</a:t>
            </a:r>
            <a:endParaRPr sz="1100"/>
          </a:p>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5" name="Google Shape;215;p29"/>
          <p:cNvSpPr txBox="1"/>
          <p:nvPr/>
        </p:nvSpPr>
        <p:spPr>
          <a:xfrm>
            <a:off x="7021960" y="2549983"/>
            <a:ext cx="1783200" cy="284700"/>
          </a:xfrm>
          <a:prstGeom prst="rect">
            <a:avLst/>
          </a:prstGeom>
          <a:solidFill>
            <a:srgbClr val="F3DCD5"/>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ELP K-12</a:t>
            </a:r>
            <a:endParaRPr sz="1100"/>
          </a:p>
        </p:txBody>
      </p:sp>
      <p:sp>
        <p:nvSpPr>
          <p:cNvPr id="216" name="Google Shape;216;p29"/>
          <p:cNvSpPr/>
          <p:nvPr/>
        </p:nvSpPr>
        <p:spPr>
          <a:xfrm>
            <a:off x="312654" y="3717559"/>
            <a:ext cx="1783200" cy="715200"/>
          </a:xfrm>
          <a:prstGeom prst="roundRect">
            <a:avLst>
              <a:gd fmla="val 16667" name="adj"/>
            </a:avLst>
          </a:prstGeom>
          <a:solidFill>
            <a:schemeClr val="accent2"/>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ctr">
              <a:spcBef>
                <a:spcPts val="0"/>
              </a:spcBef>
              <a:spcAft>
                <a:spcPts val="0"/>
              </a:spcAft>
              <a:buNone/>
            </a:pPr>
            <a:r>
              <a:rPr lang="en" sz="1200">
                <a:solidFill>
                  <a:schemeClr val="lt1"/>
                </a:solidFill>
                <a:latin typeface="Calibri"/>
                <a:ea typeface="Calibri"/>
                <a:cs typeface="Calibri"/>
                <a:sym typeface="Calibri"/>
              </a:rPr>
              <a:t>Alternate ACCESS for ELLs</a:t>
            </a:r>
            <a:endParaRPr sz="1100"/>
          </a:p>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7" name="Google Shape;217;p29"/>
          <p:cNvSpPr txBox="1"/>
          <p:nvPr/>
        </p:nvSpPr>
        <p:spPr>
          <a:xfrm>
            <a:off x="312655" y="4518708"/>
            <a:ext cx="1783200" cy="284700"/>
          </a:xfrm>
          <a:prstGeom prst="rect">
            <a:avLst/>
          </a:prstGeom>
          <a:solidFill>
            <a:srgbClr val="F9E6A0"/>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rgbClr val="000000"/>
                </a:solidFill>
                <a:latin typeface="Calibri"/>
                <a:ea typeface="Calibri"/>
                <a:cs typeface="Calibri"/>
                <a:sym typeface="Calibri"/>
              </a:rPr>
              <a:t>ELP 1-12</a:t>
            </a:r>
            <a:endParaRPr sz="1100"/>
          </a:p>
        </p:txBody>
      </p:sp>
      <p:sp>
        <p:nvSpPr>
          <p:cNvPr id="218" name="Google Shape;218;p29"/>
          <p:cNvSpPr txBox="1"/>
          <p:nvPr/>
        </p:nvSpPr>
        <p:spPr>
          <a:xfrm>
            <a:off x="123366" y="1219351"/>
            <a:ext cx="2213400" cy="438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200">
                <a:solidFill>
                  <a:schemeClr val="dk1"/>
                </a:solidFill>
                <a:latin typeface="Calibri"/>
                <a:ea typeface="Calibri"/>
                <a:cs typeface="Calibri"/>
                <a:sym typeface="Calibri"/>
              </a:rPr>
              <a:t>Only Those With Significant Cognitive Disabilities</a:t>
            </a:r>
            <a:endParaRPr sz="1100"/>
          </a:p>
        </p:txBody>
      </p:sp>
      <p:sp>
        <p:nvSpPr>
          <p:cNvPr id="219" name="Google Shape;219;p29"/>
          <p:cNvSpPr txBox="1"/>
          <p:nvPr/>
        </p:nvSpPr>
        <p:spPr>
          <a:xfrm>
            <a:off x="2548586" y="1208356"/>
            <a:ext cx="1783200" cy="438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200">
                <a:solidFill>
                  <a:schemeClr val="dk1"/>
                </a:solidFill>
                <a:latin typeface="Calibri"/>
                <a:ea typeface="Calibri"/>
                <a:cs typeface="Calibri"/>
                <a:sym typeface="Calibri"/>
              </a:rPr>
              <a:t>General Education, Including Disabilities</a:t>
            </a:r>
            <a:endParaRPr sz="1100"/>
          </a:p>
        </p:txBody>
      </p:sp>
      <p:sp>
        <p:nvSpPr>
          <p:cNvPr id="220" name="Google Shape;220;p29"/>
          <p:cNvSpPr txBox="1"/>
          <p:nvPr/>
        </p:nvSpPr>
        <p:spPr>
          <a:xfrm>
            <a:off x="4787533" y="1208358"/>
            <a:ext cx="1783200" cy="438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200">
                <a:solidFill>
                  <a:schemeClr val="dk1"/>
                </a:solidFill>
                <a:latin typeface="Calibri"/>
                <a:ea typeface="Calibri"/>
                <a:cs typeface="Calibri"/>
                <a:sym typeface="Calibri"/>
              </a:rPr>
              <a:t>General Education, Including Disabilities</a:t>
            </a:r>
            <a:endParaRPr sz="1100"/>
          </a:p>
        </p:txBody>
      </p:sp>
      <p:sp>
        <p:nvSpPr>
          <p:cNvPr id="221" name="Google Shape;221;p29"/>
          <p:cNvSpPr txBox="1"/>
          <p:nvPr/>
        </p:nvSpPr>
        <p:spPr>
          <a:xfrm>
            <a:off x="6828662" y="1208356"/>
            <a:ext cx="2166900" cy="438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200">
                <a:solidFill>
                  <a:schemeClr val="dk1"/>
                </a:solidFill>
                <a:latin typeface="Calibri"/>
                <a:ea typeface="Calibri"/>
                <a:cs typeface="Calibri"/>
                <a:sym typeface="Calibri"/>
              </a:rPr>
              <a:t>ELs in General Education, Including Disabilities</a:t>
            </a:r>
            <a:endParaRPr sz="1100"/>
          </a:p>
        </p:txBody>
      </p:sp>
      <p:sp>
        <p:nvSpPr>
          <p:cNvPr id="222" name="Google Shape;222;p29"/>
          <p:cNvSpPr txBox="1"/>
          <p:nvPr/>
        </p:nvSpPr>
        <p:spPr>
          <a:xfrm>
            <a:off x="6742283" y="3090770"/>
            <a:ext cx="2447700" cy="500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ELP = English Language Proficiency </a:t>
            </a:r>
            <a:endParaRPr sz="1100"/>
          </a:p>
        </p:txBody>
      </p:sp>
      <p:sp>
        <p:nvSpPr>
          <p:cNvPr id="223" name="Google Shape;223;p29"/>
          <p:cNvSpPr txBox="1"/>
          <p:nvPr>
            <p:ph type="title"/>
          </p:nvPr>
        </p:nvSpPr>
        <p:spPr>
          <a:xfrm>
            <a:off x="375900" y="136825"/>
            <a:ext cx="8520600" cy="6078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Data and Assessment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and Assessment- Budget</a:t>
            </a:r>
            <a:endParaRPr/>
          </a:p>
        </p:txBody>
      </p:sp>
      <p:pic>
        <p:nvPicPr>
          <p:cNvPr id="229" name="Google Shape;229;p30" title="Chart"/>
          <p:cNvPicPr preferRelativeResize="0"/>
          <p:nvPr/>
        </p:nvPicPr>
        <p:blipFill>
          <a:blip r:embed="rId3">
            <a:alphaModFix/>
          </a:blip>
          <a:stretch>
            <a:fillRect/>
          </a:stretch>
        </p:blipFill>
        <p:spPr>
          <a:xfrm>
            <a:off x="4533825" y="1065950"/>
            <a:ext cx="4471075" cy="3439249"/>
          </a:xfrm>
          <a:prstGeom prst="rect">
            <a:avLst/>
          </a:prstGeom>
          <a:noFill/>
          <a:ln>
            <a:noFill/>
          </a:ln>
        </p:spPr>
      </p:pic>
      <p:graphicFrame>
        <p:nvGraphicFramePr>
          <p:cNvPr id="230" name="Google Shape;230;p30"/>
          <p:cNvGraphicFramePr/>
          <p:nvPr/>
        </p:nvGraphicFramePr>
        <p:xfrm>
          <a:off x="224625" y="1489700"/>
          <a:ext cx="3000000" cy="3000000"/>
        </p:xfrm>
        <a:graphic>
          <a:graphicData uri="http://schemas.openxmlformats.org/drawingml/2006/table">
            <a:tbl>
              <a:tblPr>
                <a:noFill/>
                <a:tableStyleId>{B04F1011-D711-41F7-9233-04C800BB0D25}</a:tableStyleId>
              </a:tblPr>
              <a:tblGrid>
                <a:gridCol w="1591600"/>
                <a:gridCol w="1153400"/>
                <a:gridCol w="745875"/>
                <a:gridCol w="745875"/>
              </a:tblGrid>
              <a:tr h="170650">
                <a:tc>
                  <a:txBody>
                    <a:bodyPr/>
                    <a:lstStyle/>
                    <a:p>
                      <a:pPr indent="0" lvl="0" marL="0" rtl="0" algn="ctr">
                        <a:lnSpc>
                          <a:spcPct val="115000"/>
                        </a:lnSpc>
                        <a:spcBef>
                          <a:spcPts val="0"/>
                        </a:spcBef>
                        <a:spcAft>
                          <a:spcPts val="0"/>
                        </a:spcAft>
                        <a:buNone/>
                      </a:pPr>
                      <a:r>
                        <a:rPr b="1" lang="en" sz="800"/>
                        <a:t>Source</a:t>
                      </a:r>
                      <a:endParaRPr b="1" sz="8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Description</a:t>
                      </a:r>
                      <a:endParaRPr b="1" sz="8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Budgeted</a:t>
                      </a:r>
                      <a:endParaRPr b="1" sz="8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Encumbrance</a:t>
                      </a:r>
                      <a:endParaRPr b="1" sz="8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170650">
                <a:tc>
                  <a:txBody>
                    <a:bodyPr/>
                    <a:lstStyle/>
                    <a:p>
                      <a:pPr indent="0" lvl="0" marL="0" rtl="0" algn="l">
                        <a:lnSpc>
                          <a:spcPct val="115000"/>
                        </a:lnSpc>
                        <a:spcBef>
                          <a:spcPts val="0"/>
                        </a:spcBef>
                        <a:spcAft>
                          <a:spcPts val="0"/>
                        </a:spcAft>
                        <a:buNone/>
                      </a:pPr>
                      <a:r>
                        <a:rPr lang="en" sz="700"/>
                        <a:t>2200- Support Services_Instructions</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sz="700"/>
                        <a:t>Professional Development</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700"/>
                        <a:t>$7,000.00</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700"/>
                        <a:t>$1,750.00</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170650">
                <a:tc>
                  <a:txBody>
                    <a:bodyPr/>
                    <a:lstStyle/>
                    <a:p>
                      <a:pPr indent="0" lvl="0" marL="0" rtl="0" algn="l">
                        <a:lnSpc>
                          <a:spcPct val="115000"/>
                        </a:lnSpc>
                        <a:spcBef>
                          <a:spcPts val="0"/>
                        </a:spcBef>
                        <a:spcAft>
                          <a:spcPts val="0"/>
                        </a:spcAft>
                        <a:buNone/>
                      </a:pPr>
                      <a:r>
                        <a:rPr lang="en" sz="700"/>
                        <a:t>2200- Support Services_Instructions</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sz="700"/>
                        <a:t>Other Contract Services</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700"/>
                        <a:t>$11,000.00</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700"/>
                        <a:t>$2,674.00</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170650">
                <a:tc>
                  <a:txBody>
                    <a:bodyPr/>
                    <a:lstStyle/>
                    <a:p>
                      <a:pPr indent="0" lvl="0" marL="0" rtl="0" algn="l">
                        <a:lnSpc>
                          <a:spcPct val="115000"/>
                        </a:lnSpc>
                        <a:spcBef>
                          <a:spcPts val="0"/>
                        </a:spcBef>
                        <a:spcAft>
                          <a:spcPts val="0"/>
                        </a:spcAft>
                        <a:buNone/>
                      </a:pPr>
                      <a:r>
                        <a:rPr lang="en" sz="700"/>
                        <a:t>2200- Support Services_Instructions</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sz="700"/>
                        <a:t>Software</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700"/>
                        <a:t>$2,500.00</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700"/>
                        <a:t>$3,213.00</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170650">
                <a:tc>
                  <a:txBody>
                    <a:bodyPr/>
                    <a:lstStyle/>
                    <a:p>
                      <a:pPr indent="0" lvl="0" marL="0" rtl="0" algn="l">
                        <a:lnSpc>
                          <a:spcPct val="115000"/>
                        </a:lnSpc>
                        <a:spcBef>
                          <a:spcPts val="0"/>
                        </a:spcBef>
                        <a:spcAft>
                          <a:spcPts val="0"/>
                        </a:spcAft>
                        <a:buNone/>
                      </a:pPr>
                      <a:r>
                        <a:rPr lang="en" sz="700"/>
                        <a:t>2200- Support Services_Instructions</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sz="700"/>
                        <a:t>Gen Supplies &amp; Materials</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700"/>
                        <a:t>$7,500.00</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700"/>
                        <a:t>$13,967.08</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170650">
                <a:tc>
                  <a:txBody>
                    <a:bodyPr/>
                    <a:lstStyle/>
                    <a:p>
                      <a:pPr indent="0" lvl="0" marL="0" rtl="0" algn="l">
                        <a:lnSpc>
                          <a:spcPct val="115000"/>
                        </a:lnSpc>
                        <a:spcBef>
                          <a:spcPts val="0"/>
                        </a:spcBef>
                        <a:spcAft>
                          <a:spcPts val="0"/>
                        </a:spcAft>
                        <a:buNone/>
                      </a:pPr>
                      <a:r>
                        <a:rPr lang="en" sz="700"/>
                        <a:t>2200- Support Services_Instructions</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sz="700"/>
                        <a:t>Supply Assets &lt;$5,000</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700"/>
                        <a:t>$27,000.00</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700"/>
                        <a:t>$11,321.58</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170650">
                <a:tc>
                  <a:txBody>
                    <a:bodyPr/>
                    <a:lstStyle/>
                    <a:p>
                      <a:pPr indent="0" lvl="0" marL="0" rtl="0" algn="l">
                        <a:lnSpc>
                          <a:spcPct val="115000"/>
                        </a:lnSpc>
                        <a:spcBef>
                          <a:spcPts val="0"/>
                        </a:spcBef>
                        <a:spcAft>
                          <a:spcPts val="0"/>
                        </a:spcAft>
                        <a:buNone/>
                      </a:pPr>
                      <a:r>
                        <a:rPr lang="en" sz="700"/>
                        <a:t>1000- Instructions</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Other Contract Services</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700"/>
                        <a:t>$125,000.00</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700"/>
                        <a:t>$28,850.00</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170650">
                <a:tc>
                  <a:txBody>
                    <a:bodyPr/>
                    <a:lstStyle/>
                    <a:p>
                      <a:pPr indent="0" lvl="0" marL="0" rtl="0" algn="l">
                        <a:lnSpc>
                          <a:spcPct val="115000"/>
                        </a:lnSpc>
                        <a:spcBef>
                          <a:spcPts val="0"/>
                        </a:spcBef>
                        <a:spcAft>
                          <a:spcPts val="0"/>
                        </a:spcAft>
                        <a:buNone/>
                      </a:pPr>
                      <a:r>
                        <a:rPr lang="en" sz="700"/>
                        <a:t>1000- Instructions</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600"/>
                        <a:t>Other Instructional Materials</a:t>
                      </a:r>
                      <a:endParaRPr sz="6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700"/>
                        <a:t>$10,000.00</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700"/>
                        <a:t>$0.00</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170650">
                <a:tc>
                  <a:txBody>
                    <a:bodyPr/>
                    <a:lstStyle/>
                    <a:p>
                      <a:pPr indent="0" lvl="0" marL="0" rtl="0" algn="l">
                        <a:lnSpc>
                          <a:spcPct val="115000"/>
                        </a:lnSpc>
                        <a:spcBef>
                          <a:spcPts val="0"/>
                        </a:spcBef>
                        <a:spcAft>
                          <a:spcPts val="0"/>
                        </a:spcAft>
                        <a:buNone/>
                      </a:pPr>
                      <a:r>
                        <a:rPr lang="en" sz="700"/>
                        <a:t>1000- Instructions</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Gen Supplies &amp; Materials</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700"/>
                        <a:t>$20,000.00</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700"/>
                        <a:t>$5,542.40</a:t>
                      </a:r>
                      <a:endParaRPr sz="7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04800">
                <a:tc>
                  <a:txBody>
                    <a:bodyPr/>
                    <a:lstStyle/>
                    <a:p>
                      <a:pPr indent="0" lvl="0" marL="0" rtl="0" algn="l">
                        <a:spcBef>
                          <a:spcPts val="0"/>
                        </a:spcBef>
                        <a:spcAft>
                          <a:spcPts val="0"/>
                        </a:spcAft>
                        <a:buNone/>
                      </a:pPr>
                      <a:r>
                        <a:t/>
                      </a:r>
                      <a:endParaRPr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000"/>
                        <a:t>Total</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$210,000.00</a:t>
                      </a:r>
                      <a:endParaRPr sz="8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$67,318.06</a:t>
                      </a:r>
                      <a:endParaRPr sz="8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4" name="Shape 234"/>
        <p:cNvGrpSpPr/>
        <p:nvPr/>
      </p:nvGrpSpPr>
      <p:grpSpPr>
        <a:xfrm>
          <a:off x="0" y="0"/>
          <a:ext cx="0" cy="0"/>
          <a:chOff x="0" y="0"/>
          <a:chExt cx="0" cy="0"/>
        </a:xfrm>
      </p:grpSpPr>
      <p:sp>
        <p:nvSpPr>
          <p:cNvPr id="235" name="Google Shape;235;p31"/>
          <p:cNvSpPr txBox="1"/>
          <p:nvPr>
            <p:ph type="title"/>
          </p:nvPr>
        </p:nvSpPr>
        <p:spPr>
          <a:xfrm>
            <a:off x="303175" y="17032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Graduation Data For 4- Year Cohort</a:t>
            </a:r>
            <a:endParaRPr/>
          </a:p>
        </p:txBody>
      </p:sp>
      <p:graphicFrame>
        <p:nvGraphicFramePr>
          <p:cNvPr id="236" name="Google Shape;236;p31"/>
          <p:cNvGraphicFramePr/>
          <p:nvPr/>
        </p:nvGraphicFramePr>
        <p:xfrm>
          <a:off x="133100" y="1937675"/>
          <a:ext cx="3000000" cy="3000000"/>
        </p:xfrm>
        <a:graphic>
          <a:graphicData uri="http://schemas.openxmlformats.org/drawingml/2006/table">
            <a:tbl>
              <a:tblPr>
                <a:noFill/>
                <a:tableStyleId>{B04F1011-D711-41F7-9233-04C800BB0D25}</a:tableStyleId>
              </a:tblPr>
              <a:tblGrid>
                <a:gridCol w="1053250"/>
                <a:gridCol w="725850"/>
                <a:gridCol w="624250"/>
                <a:gridCol w="624250"/>
                <a:gridCol w="624250"/>
              </a:tblGrid>
              <a:tr h="367025">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2017</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2018</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2019</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2020</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46825">
                <a:tc>
                  <a:txBody>
                    <a:bodyPr/>
                    <a:lstStyle/>
                    <a:p>
                      <a:pPr indent="0" lvl="0" marL="0" rtl="0" algn="ctr">
                        <a:lnSpc>
                          <a:spcPct val="115000"/>
                        </a:lnSpc>
                        <a:spcBef>
                          <a:spcPts val="0"/>
                        </a:spcBef>
                        <a:spcAft>
                          <a:spcPts val="0"/>
                        </a:spcAft>
                        <a:buNone/>
                      </a:pPr>
                      <a:r>
                        <a:rPr b="1" lang="en" sz="1000"/>
                        <a:t>CCSD</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C78D8"/>
                    </a:solidFill>
                  </a:tcPr>
                </a:tc>
                <a:tc>
                  <a:txBody>
                    <a:bodyPr/>
                    <a:lstStyle/>
                    <a:p>
                      <a:pPr indent="0" lvl="0" marL="0" rtl="0" algn="ctr">
                        <a:lnSpc>
                          <a:spcPct val="115000"/>
                        </a:lnSpc>
                        <a:spcBef>
                          <a:spcPts val="0"/>
                        </a:spcBef>
                        <a:spcAft>
                          <a:spcPts val="0"/>
                        </a:spcAft>
                        <a:buNone/>
                      </a:pPr>
                      <a:r>
                        <a:rPr b="1" lang="en" sz="1100"/>
                        <a:t>67.50%</a:t>
                      </a:r>
                      <a:endParaRPr b="1" sz="11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C78D8"/>
                    </a:solidFill>
                  </a:tcPr>
                </a:tc>
                <a:tc>
                  <a:txBody>
                    <a:bodyPr/>
                    <a:lstStyle/>
                    <a:p>
                      <a:pPr indent="0" lvl="0" marL="0" rtl="0" algn="ctr">
                        <a:lnSpc>
                          <a:spcPct val="115000"/>
                        </a:lnSpc>
                        <a:spcBef>
                          <a:spcPts val="0"/>
                        </a:spcBef>
                        <a:spcAft>
                          <a:spcPts val="0"/>
                        </a:spcAft>
                        <a:buNone/>
                      </a:pPr>
                      <a:r>
                        <a:rPr b="1" lang="en" sz="1100"/>
                        <a:t>63.60%</a:t>
                      </a:r>
                      <a:endParaRPr b="1" sz="11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C78D8"/>
                    </a:solidFill>
                  </a:tcPr>
                </a:tc>
                <a:tc>
                  <a:txBody>
                    <a:bodyPr/>
                    <a:lstStyle/>
                    <a:p>
                      <a:pPr indent="0" lvl="0" marL="0" rtl="0" algn="ctr">
                        <a:lnSpc>
                          <a:spcPct val="115000"/>
                        </a:lnSpc>
                        <a:spcBef>
                          <a:spcPts val="0"/>
                        </a:spcBef>
                        <a:spcAft>
                          <a:spcPts val="0"/>
                        </a:spcAft>
                        <a:buNone/>
                      </a:pPr>
                      <a:r>
                        <a:rPr b="1" lang="en" sz="1100"/>
                        <a:t>72.20%</a:t>
                      </a:r>
                      <a:endParaRPr b="1" sz="11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C78D8"/>
                    </a:solidFill>
                  </a:tcPr>
                </a:tc>
                <a:tc>
                  <a:txBody>
                    <a:bodyPr/>
                    <a:lstStyle/>
                    <a:p>
                      <a:pPr indent="0" lvl="0" marL="0" rtl="0" algn="ctr">
                        <a:lnSpc>
                          <a:spcPct val="115000"/>
                        </a:lnSpc>
                        <a:spcBef>
                          <a:spcPts val="0"/>
                        </a:spcBef>
                        <a:spcAft>
                          <a:spcPts val="0"/>
                        </a:spcAft>
                        <a:buNone/>
                      </a:pPr>
                      <a:r>
                        <a:rPr b="1" lang="en" sz="1100"/>
                        <a:t>67.90%</a:t>
                      </a:r>
                      <a:endParaRPr b="1" sz="11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C78D8"/>
                    </a:solidFill>
                  </a:tcPr>
                </a:tc>
              </a:tr>
              <a:tr h="546825">
                <a:tc>
                  <a:txBody>
                    <a:bodyPr/>
                    <a:lstStyle/>
                    <a:p>
                      <a:pPr indent="0" lvl="0" marL="0" rtl="0" algn="ctr">
                        <a:lnSpc>
                          <a:spcPct val="115000"/>
                        </a:lnSpc>
                        <a:spcBef>
                          <a:spcPts val="0"/>
                        </a:spcBef>
                        <a:spcAft>
                          <a:spcPts val="0"/>
                        </a:spcAft>
                        <a:buNone/>
                      </a:pPr>
                      <a:r>
                        <a:rPr b="1" lang="en" sz="1000"/>
                        <a:t>New Mexico</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15000"/>
                        </a:lnSpc>
                        <a:spcBef>
                          <a:spcPts val="0"/>
                        </a:spcBef>
                        <a:spcAft>
                          <a:spcPts val="0"/>
                        </a:spcAft>
                        <a:buNone/>
                      </a:pPr>
                      <a:r>
                        <a:rPr b="1" lang="en" sz="1100"/>
                        <a:t>71.10%</a:t>
                      </a:r>
                      <a:endParaRPr b="1" sz="11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15000"/>
                        </a:lnSpc>
                        <a:spcBef>
                          <a:spcPts val="0"/>
                        </a:spcBef>
                        <a:spcAft>
                          <a:spcPts val="0"/>
                        </a:spcAft>
                        <a:buNone/>
                      </a:pPr>
                      <a:r>
                        <a:rPr b="1" lang="en" sz="1100"/>
                        <a:t>73.90%</a:t>
                      </a:r>
                      <a:endParaRPr b="1" sz="11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15000"/>
                        </a:lnSpc>
                        <a:spcBef>
                          <a:spcPts val="0"/>
                        </a:spcBef>
                        <a:spcAft>
                          <a:spcPts val="0"/>
                        </a:spcAft>
                        <a:buNone/>
                      </a:pPr>
                      <a:r>
                        <a:rPr b="1" lang="en" sz="1100"/>
                        <a:t>75.00%</a:t>
                      </a:r>
                      <a:endParaRPr b="1" sz="11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15000"/>
                        </a:lnSpc>
                        <a:spcBef>
                          <a:spcPts val="0"/>
                        </a:spcBef>
                        <a:spcAft>
                          <a:spcPts val="0"/>
                        </a:spcAft>
                        <a:buNone/>
                      </a:pPr>
                      <a:r>
                        <a:rPr b="1" lang="en" sz="1100"/>
                        <a:t>76.90%</a:t>
                      </a:r>
                      <a:endParaRPr b="1" sz="11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r>
              <a:tr h="546825">
                <a:tc>
                  <a:txBody>
                    <a:bodyPr/>
                    <a:lstStyle/>
                    <a:p>
                      <a:pPr indent="0" lvl="0" marL="0" rtl="0" algn="ctr">
                        <a:lnSpc>
                          <a:spcPct val="115000"/>
                        </a:lnSpc>
                        <a:spcBef>
                          <a:spcPts val="0"/>
                        </a:spcBef>
                        <a:spcAft>
                          <a:spcPts val="0"/>
                        </a:spcAft>
                        <a:buNone/>
                      </a:pPr>
                      <a:r>
                        <a:rPr b="1" lang="en" sz="1000"/>
                        <a:t>Difference</a:t>
                      </a:r>
                      <a:endParaRPr b="1"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6"/>
                    </a:solidFill>
                  </a:tcPr>
                </a:tc>
                <a:tc>
                  <a:txBody>
                    <a:bodyPr/>
                    <a:lstStyle/>
                    <a:p>
                      <a:pPr indent="0" lvl="0" marL="0" rtl="0" algn="ctr">
                        <a:lnSpc>
                          <a:spcPct val="115000"/>
                        </a:lnSpc>
                        <a:spcBef>
                          <a:spcPts val="0"/>
                        </a:spcBef>
                        <a:spcAft>
                          <a:spcPts val="0"/>
                        </a:spcAft>
                        <a:buNone/>
                      </a:pPr>
                      <a:r>
                        <a:rPr b="1" lang="en" sz="1100"/>
                        <a:t>3.60%</a:t>
                      </a:r>
                      <a:endParaRPr b="1" sz="11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6"/>
                    </a:solidFill>
                  </a:tcPr>
                </a:tc>
                <a:tc>
                  <a:txBody>
                    <a:bodyPr/>
                    <a:lstStyle/>
                    <a:p>
                      <a:pPr indent="0" lvl="0" marL="0" rtl="0" algn="ctr">
                        <a:lnSpc>
                          <a:spcPct val="115000"/>
                        </a:lnSpc>
                        <a:spcBef>
                          <a:spcPts val="0"/>
                        </a:spcBef>
                        <a:spcAft>
                          <a:spcPts val="0"/>
                        </a:spcAft>
                        <a:buNone/>
                      </a:pPr>
                      <a:r>
                        <a:rPr b="1" lang="en" sz="1100"/>
                        <a:t>10.30%</a:t>
                      </a:r>
                      <a:endParaRPr b="1" sz="11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6"/>
                    </a:solidFill>
                  </a:tcPr>
                </a:tc>
                <a:tc>
                  <a:txBody>
                    <a:bodyPr/>
                    <a:lstStyle/>
                    <a:p>
                      <a:pPr indent="0" lvl="0" marL="0" rtl="0" algn="ctr">
                        <a:lnSpc>
                          <a:spcPct val="115000"/>
                        </a:lnSpc>
                        <a:spcBef>
                          <a:spcPts val="0"/>
                        </a:spcBef>
                        <a:spcAft>
                          <a:spcPts val="0"/>
                        </a:spcAft>
                        <a:buNone/>
                      </a:pPr>
                      <a:r>
                        <a:rPr b="1" lang="en" sz="1100"/>
                        <a:t>2.80%</a:t>
                      </a:r>
                      <a:endParaRPr b="1" sz="11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6"/>
                    </a:solidFill>
                  </a:tcPr>
                </a:tc>
                <a:tc>
                  <a:txBody>
                    <a:bodyPr/>
                    <a:lstStyle/>
                    <a:p>
                      <a:pPr indent="0" lvl="0" marL="0" rtl="0" algn="ctr">
                        <a:lnSpc>
                          <a:spcPct val="115000"/>
                        </a:lnSpc>
                        <a:spcBef>
                          <a:spcPts val="0"/>
                        </a:spcBef>
                        <a:spcAft>
                          <a:spcPts val="0"/>
                        </a:spcAft>
                        <a:buNone/>
                      </a:pPr>
                      <a:r>
                        <a:rPr b="1" lang="en" sz="1100"/>
                        <a:t>9.00%</a:t>
                      </a:r>
                      <a:endParaRPr b="1" sz="11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6"/>
                    </a:solidFill>
                  </a:tcPr>
                </a:tc>
              </a:tr>
            </a:tbl>
          </a:graphicData>
        </a:graphic>
      </p:graphicFrame>
      <p:pic>
        <p:nvPicPr>
          <p:cNvPr id="237" name="Google Shape;237;p31" title="Chart"/>
          <p:cNvPicPr preferRelativeResize="0"/>
          <p:nvPr/>
        </p:nvPicPr>
        <p:blipFill>
          <a:blip r:embed="rId3">
            <a:alphaModFix/>
          </a:blip>
          <a:stretch>
            <a:fillRect/>
          </a:stretch>
        </p:blipFill>
        <p:spPr>
          <a:xfrm>
            <a:off x="3784950" y="1169625"/>
            <a:ext cx="5359050" cy="33136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Agenda</a:t>
            </a:r>
            <a:endParaRPr/>
          </a:p>
        </p:txBody>
      </p:sp>
      <p:sp>
        <p:nvSpPr>
          <p:cNvPr id="98" name="Google Shape;98;p15"/>
          <p:cNvSpPr txBox="1"/>
          <p:nvPr>
            <p:ph idx="1" type="body"/>
          </p:nvPr>
        </p:nvSpPr>
        <p:spPr>
          <a:xfrm>
            <a:off x="340050" y="1165050"/>
            <a:ext cx="8520600" cy="3339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Operational &amp; Instructional Materials--J. Hufman</a:t>
            </a:r>
            <a:endParaRPr sz="2200"/>
          </a:p>
          <a:p>
            <a:pPr indent="-368300" lvl="0" marL="457200" rtl="0" algn="l">
              <a:spcBef>
                <a:spcPts val="0"/>
              </a:spcBef>
              <a:spcAft>
                <a:spcPts val="0"/>
              </a:spcAft>
              <a:buSzPts val="2200"/>
              <a:buChar char="●"/>
            </a:pPr>
            <a:r>
              <a:rPr lang="en" sz="2200"/>
              <a:t>Federal Programs &amp; Grants--B. DeHerrera-Presley</a:t>
            </a:r>
            <a:endParaRPr sz="2200"/>
          </a:p>
          <a:p>
            <a:pPr indent="-368300" lvl="0" marL="457200" rtl="0" algn="l">
              <a:spcBef>
                <a:spcPts val="0"/>
              </a:spcBef>
              <a:spcAft>
                <a:spcPts val="0"/>
              </a:spcAft>
              <a:buSzPts val="2200"/>
              <a:buChar char="●"/>
            </a:pPr>
            <a:r>
              <a:rPr lang="en" sz="2200"/>
              <a:t>Data and Assessment--L. Venturina</a:t>
            </a:r>
            <a:endParaRPr sz="2200"/>
          </a:p>
        </p:txBody>
      </p:sp>
      <p:sp>
        <p:nvSpPr>
          <p:cNvPr id="99" name="Google Shape;99;p15"/>
          <p:cNvSpPr txBox="1"/>
          <p:nvPr/>
        </p:nvSpPr>
        <p:spPr>
          <a:xfrm>
            <a:off x="2494875" y="1428225"/>
            <a:ext cx="7334700" cy="85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Operational</a:t>
            </a:r>
            <a:endParaRPr/>
          </a:p>
        </p:txBody>
      </p:sp>
      <p:sp>
        <p:nvSpPr>
          <p:cNvPr id="105" name="Google Shape;105;p16"/>
          <p:cNvSpPr txBox="1"/>
          <p:nvPr/>
        </p:nvSpPr>
        <p:spPr>
          <a:xfrm>
            <a:off x="437475" y="1119600"/>
            <a:ext cx="8306700" cy="266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Roboto"/>
                <a:ea typeface="Roboto"/>
                <a:cs typeface="Roboto"/>
                <a:sym typeface="Roboto"/>
              </a:rPr>
              <a:t>2020-2021 Budget and Expenditures Overview</a:t>
            </a:r>
            <a:endParaRPr sz="2300">
              <a:latin typeface="Roboto"/>
              <a:ea typeface="Roboto"/>
              <a:cs typeface="Roboto"/>
              <a:sym typeface="Roboto"/>
            </a:endParaRPr>
          </a:p>
          <a:p>
            <a:pPr indent="0" lvl="0" marL="0" rtl="0" algn="l">
              <a:spcBef>
                <a:spcPts val="0"/>
              </a:spcBef>
              <a:spcAft>
                <a:spcPts val="0"/>
              </a:spcAft>
              <a:buNone/>
            </a:pPr>
            <a:r>
              <a:t/>
            </a:r>
            <a:endParaRPr sz="2300">
              <a:latin typeface="Roboto"/>
              <a:ea typeface="Roboto"/>
              <a:cs typeface="Roboto"/>
              <a:sym typeface="Roboto"/>
            </a:endParaRPr>
          </a:p>
          <a:p>
            <a:pPr indent="0" lvl="0" marL="0" rtl="0" algn="l">
              <a:spcBef>
                <a:spcPts val="0"/>
              </a:spcBef>
              <a:spcAft>
                <a:spcPts val="0"/>
              </a:spcAft>
              <a:buNone/>
            </a:pPr>
            <a:r>
              <a:rPr lang="en" sz="2300">
                <a:latin typeface="Roboto"/>
                <a:ea typeface="Roboto"/>
                <a:cs typeface="Roboto"/>
                <a:sym typeface="Roboto"/>
              </a:rPr>
              <a:t>Operational Fund Total Budget:</a:t>
            </a:r>
            <a:endParaRPr sz="2300">
              <a:latin typeface="Roboto"/>
              <a:ea typeface="Roboto"/>
              <a:cs typeface="Roboto"/>
              <a:sym typeface="Roboto"/>
            </a:endParaRPr>
          </a:p>
          <a:p>
            <a:pPr indent="0" lvl="0" marL="0" rtl="0" algn="l">
              <a:spcBef>
                <a:spcPts val="0"/>
              </a:spcBef>
              <a:spcAft>
                <a:spcPts val="0"/>
              </a:spcAft>
              <a:buNone/>
            </a:pPr>
            <a:r>
              <a:rPr lang="en" sz="2300">
                <a:latin typeface="Roboto"/>
                <a:ea typeface="Roboto"/>
                <a:cs typeface="Roboto"/>
                <a:sym typeface="Roboto"/>
              </a:rPr>
              <a:t>$428, 827</a:t>
            </a:r>
            <a:endParaRPr sz="2300">
              <a:latin typeface="Roboto"/>
              <a:ea typeface="Roboto"/>
              <a:cs typeface="Roboto"/>
              <a:sym typeface="Roboto"/>
            </a:endParaRPr>
          </a:p>
          <a:p>
            <a:pPr indent="0" lvl="0" marL="0" rtl="0" algn="l">
              <a:spcBef>
                <a:spcPts val="0"/>
              </a:spcBef>
              <a:spcAft>
                <a:spcPts val="0"/>
              </a:spcAft>
              <a:buNone/>
            </a:pPr>
            <a:r>
              <a:t/>
            </a:r>
            <a:endParaRPr sz="2300">
              <a:latin typeface="Roboto"/>
              <a:ea typeface="Roboto"/>
              <a:cs typeface="Roboto"/>
              <a:sym typeface="Roboto"/>
            </a:endParaRPr>
          </a:p>
          <a:p>
            <a:pPr indent="0" lvl="0" marL="0" rtl="0" algn="l">
              <a:spcBef>
                <a:spcPts val="0"/>
              </a:spcBef>
              <a:spcAft>
                <a:spcPts val="0"/>
              </a:spcAft>
              <a:buNone/>
            </a:pPr>
            <a:r>
              <a:rPr lang="en" sz="2300">
                <a:latin typeface="Roboto"/>
                <a:ea typeface="Roboto"/>
                <a:cs typeface="Roboto"/>
                <a:sym typeface="Roboto"/>
              </a:rPr>
              <a:t>Instructional Materials Fund Budget:</a:t>
            </a:r>
            <a:endParaRPr sz="2300">
              <a:latin typeface="Roboto"/>
              <a:ea typeface="Roboto"/>
              <a:cs typeface="Roboto"/>
              <a:sym typeface="Roboto"/>
            </a:endParaRPr>
          </a:p>
          <a:p>
            <a:pPr indent="0" lvl="0" marL="0" rtl="0" algn="l">
              <a:spcBef>
                <a:spcPts val="0"/>
              </a:spcBef>
              <a:spcAft>
                <a:spcPts val="0"/>
              </a:spcAft>
              <a:buNone/>
            </a:pPr>
            <a:r>
              <a:rPr lang="en" sz="2300">
                <a:latin typeface="Roboto"/>
                <a:ea typeface="Roboto"/>
                <a:cs typeface="Roboto"/>
                <a:sym typeface="Roboto"/>
              </a:rPr>
              <a:t>$150,000</a:t>
            </a:r>
            <a:endParaRPr sz="23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Operational Budget Breakdown</a:t>
            </a:r>
            <a:endParaRPr/>
          </a:p>
        </p:txBody>
      </p:sp>
      <p:pic>
        <p:nvPicPr>
          <p:cNvPr id="111" name="Google Shape;111;p17" title="Chart"/>
          <p:cNvPicPr preferRelativeResize="0"/>
          <p:nvPr/>
        </p:nvPicPr>
        <p:blipFill>
          <a:blip r:embed="rId3">
            <a:alphaModFix/>
          </a:blip>
          <a:stretch>
            <a:fillRect/>
          </a:stretch>
        </p:blipFill>
        <p:spPr>
          <a:xfrm>
            <a:off x="1971250" y="1169650"/>
            <a:ext cx="5201476" cy="3215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Operational Budget vs. Actuals</a:t>
            </a:r>
            <a:endParaRPr/>
          </a:p>
        </p:txBody>
      </p:sp>
      <p:pic>
        <p:nvPicPr>
          <p:cNvPr id="117" name="Google Shape;117;p18" title="Chart"/>
          <p:cNvPicPr preferRelativeResize="0"/>
          <p:nvPr/>
        </p:nvPicPr>
        <p:blipFill>
          <a:blip r:embed="rId3">
            <a:alphaModFix/>
          </a:blip>
          <a:stretch>
            <a:fillRect/>
          </a:stretch>
        </p:blipFill>
        <p:spPr>
          <a:xfrm>
            <a:off x="461000" y="1017800"/>
            <a:ext cx="6169815" cy="3820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Operational Planning for 2021-22</a:t>
            </a:r>
            <a:endParaRPr/>
          </a:p>
        </p:txBody>
      </p:sp>
      <p:sp>
        <p:nvSpPr>
          <p:cNvPr id="123" name="Google Shape;123;p19"/>
          <p:cNvSpPr txBox="1"/>
          <p:nvPr/>
        </p:nvSpPr>
        <p:spPr>
          <a:xfrm>
            <a:off x="398900" y="955300"/>
            <a:ext cx="68022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Based on the Budget Survey, the C&amp;I Department will be working on the following Goals for 2021-2022</a:t>
            </a:r>
            <a:endParaRPr b="1">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b="1" lang="en">
                <a:latin typeface="Roboto"/>
                <a:ea typeface="Roboto"/>
                <a:cs typeface="Roboto"/>
                <a:sym typeface="Roboto"/>
              </a:rPr>
              <a:t> Staff Development:  </a:t>
            </a:r>
            <a:endParaRPr b="1">
              <a:latin typeface="Roboto"/>
              <a:ea typeface="Roboto"/>
              <a:cs typeface="Roboto"/>
              <a:sym typeface="Roboto"/>
            </a:endParaRPr>
          </a:p>
          <a:p>
            <a:pPr indent="-317500" lvl="1" marL="914400" rtl="0" algn="l">
              <a:spcBef>
                <a:spcPts val="0"/>
              </a:spcBef>
              <a:spcAft>
                <a:spcPts val="0"/>
              </a:spcAft>
              <a:buSzPts val="1400"/>
              <a:buFont typeface="Roboto"/>
              <a:buAutoNum type="alphaLcPeriod"/>
            </a:pPr>
            <a:r>
              <a:rPr b="1" lang="en">
                <a:latin typeface="Roboto"/>
                <a:ea typeface="Roboto"/>
                <a:cs typeface="Roboto"/>
                <a:sym typeface="Roboto"/>
              </a:rPr>
              <a:t>Critical Friends Coaching Training for Building Leads, to develop and support teacher agency and best instructional practices.</a:t>
            </a:r>
            <a:endParaRPr b="1">
              <a:latin typeface="Roboto"/>
              <a:ea typeface="Roboto"/>
              <a:cs typeface="Roboto"/>
              <a:sym typeface="Roboto"/>
            </a:endParaRPr>
          </a:p>
          <a:p>
            <a:pPr indent="-317500" lvl="1" marL="914400" rtl="0" algn="l">
              <a:spcBef>
                <a:spcPts val="0"/>
              </a:spcBef>
              <a:spcAft>
                <a:spcPts val="0"/>
              </a:spcAft>
              <a:buSzPts val="1400"/>
              <a:buFont typeface="Roboto"/>
              <a:buAutoNum type="alphaLcPeriod"/>
            </a:pPr>
            <a:r>
              <a:rPr b="1" lang="en">
                <a:latin typeface="Roboto"/>
                <a:ea typeface="Roboto"/>
                <a:cs typeface="Roboto"/>
                <a:sym typeface="Roboto"/>
              </a:rPr>
              <a:t>Continued Training in technology applications</a:t>
            </a:r>
            <a:endParaRPr b="1">
              <a:latin typeface="Roboto"/>
              <a:ea typeface="Roboto"/>
              <a:cs typeface="Roboto"/>
              <a:sym typeface="Roboto"/>
            </a:endParaRPr>
          </a:p>
          <a:p>
            <a:pPr indent="-317500" lvl="1" marL="914400" rtl="0" algn="l">
              <a:spcBef>
                <a:spcPts val="0"/>
              </a:spcBef>
              <a:spcAft>
                <a:spcPts val="0"/>
              </a:spcAft>
              <a:buSzPts val="1400"/>
              <a:buFont typeface="Roboto"/>
              <a:buAutoNum type="alphaLcPeriod"/>
            </a:pPr>
            <a:r>
              <a:rPr b="1" lang="en">
                <a:latin typeface="Roboto"/>
                <a:ea typeface="Roboto"/>
                <a:cs typeface="Roboto"/>
                <a:sym typeface="Roboto"/>
              </a:rPr>
              <a:t>Honoring Teacher Expertise and Skill through training and development of curriculum maps that focus on teacher agency and creativity</a:t>
            </a:r>
            <a:endParaRPr b="1">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b="1" lang="en">
                <a:latin typeface="Roboto"/>
                <a:ea typeface="Roboto"/>
                <a:cs typeface="Roboto"/>
                <a:sym typeface="Roboto"/>
              </a:rPr>
              <a:t> Student Technology Access and Skills:</a:t>
            </a:r>
            <a:endParaRPr b="1">
              <a:latin typeface="Roboto"/>
              <a:ea typeface="Roboto"/>
              <a:cs typeface="Roboto"/>
              <a:sym typeface="Roboto"/>
            </a:endParaRPr>
          </a:p>
          <a:p>
            <a:pPr indent="-317500" lvl="1" marL="914400" rtl="0" algn="l">
              <a:spcBef>
                <a:spcPts val="0"/>
              </a:spcBef>
              <a:spcAft>
                <a:spcPts val="0"/>
              </a:spcAft>
              <a:buSzPts val="1400"/>
              <a:buFont typeface="Roboto"/>
              <a:buAutoNum type="alphaLcPeriod"/>
            </a:pPr>
            <a:r>
              <a:rPr b="1" lang="en">
                <a:latin typeface="Roboto"/>
                <a:ea typeface="Roboto"/>
                <a:cs typeface="Roboto"/>
                <a:sym typeface="Roboto"/>
              </a:rPr>
              <a:t>Supports for students and parents to learn technology applications </a:t>
            </a:r>
            <a:endParaRPr b="1">
              <a:latin typeface="Roboto"/>
              <a:ea typeface="Roboto"/>
              <a:cs typeface="Roboto"/>
              <a:sym typeface="Roboto"/>
            </a:endParaRPr>
          </a:p>
          <a:p>
            <a:pPr indent="-317500" lvl="1" marL="914400" rtl="0" algn="l">
              <a:spcBef>
                <a:spcPts val="0"/>
              </a:spcBef>
              <a:spcAft>
                <a:spcPts val="0"/>
              </a:spcAft>
              <a:buSzPts val="1400"/>
              <a:buFont typeface="Roboto"/>
              <a:buAutoNum type="alphaLcPeriod"/>
            </a:pPr>
            <a:r>
              <a:rPr b="1" lang="en">
                <a:latin typeface="Roboto"/>
                <a:ea typeface="Roboto"/>
                <a:cs typeface="Roboto"/>
                <a:sym typeface="Roboto"/>
              </a:rPr>
              <a:t>Parent training for devices and programming</a:t>
            </a:r>
            <a:endParaRPr b="1">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b="1" lang="en">
                <a:latin typeface="Roboto"/>
                <a:ea typeface="Roboto"/>
                <a:cs typeface="Roboto"/>
                <a:sym typeface="Roboto"/>
              </a:rPr>
              <a:t>Library Books</a:t>
            </a:r>
            <a:endParaRPr b="1">
              <a:latin typeface="Roboto"/>
              <a:ea typeface="Roboto"/>
              <a:cs typeface="Roboto"/>
              <a:sym typeface="Roboto"/>
            </a:endParaRPr>
          </a:p>
          <a:p>
            <a:pPr indent="-317500" lvl="1" marL="914400" rtl="0" algn="l">
              <a:spcBef>
                <a:spcPts val="0"/>
              </a:spcBef>
              <a:spcAft>
                <a:spcPts val="0"/>
              </a:spcAft>
              <a:buSzPts val="1400"/>
              <a:buFont typeface="Roboto"/>
              <a:buAutoNum type="alphaLcPeriod"/>
            </a:pPr>
            <a:r>
              <a:rPr b="1" lang="en">
                <a:latin typeface="Roboto"/>
                <a:ea typeface="Roboto"/>
                <a:cs typeface="Roboto"/>
                <a:sym typeface="Roboto"/>
              </a:rPr>
              <a:t>Building Classroom Libraries for teachers and students to access during the school day and for teachers to use as curriculum materials</a:t>
            </a:r>
            <a:endParaRPr b="1">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b="1" lang="en">
                <a:latin typeface="Roboto"/>
                <a:ea typeface="Roboto"/>
                <a:cs typeface="Roboto"/>
                <a:sym typeface="Roboto"/>
              </a:rPr>
              <a:t>Vocational Programs</a:t>
            </a:r>
            <a:endParaRPr b="1">
              <a:latin typeface="Roboto"/>
              <a:ea typeface="Roboto"/>
              <a:cs typeface="Roboto"/>
              <a:sym typeface="Roboto"/>
            </a:endParaRPr>
          </a:p>
          <a:p>
            <a:pPr indent="-317500" lvl="1" marL="914400" rtl="0" algn="l">
              <a:spcBef>
                <a:spcPts val="0"/>
              </a:spcBef>
              <a:spcAft>
                <a:spcPts val="0"/>
              </a:spcAft>
              <a:buSzPts val="1400"/>
              <a:buFont typeface="Roboto"/>
              <a:buAutoNum type="alphaLcPeriod"/>
            </a:pPr>
            <a:r>
              <a:rPr b="1" lang="en">
                <a:latin typeface="Roboto"/>
                <a:ea typeface="Roboto"/>
                <a:cs typeface="Roboto"/>
                <a:sym typeface="Roboto"/>
              </a:rPr>
              <a:t>Supporting curricular software for all Career/Tech Ed Programs District Wide</a:t>
            </a:r>
            <a:endParaRPr b="1">
              <a:latin typeface="Roboto"/>
              <a:ea typeface="Roboto"/>
              <a:cs typeface="Roboto"/>
              <a:sym typeface="Roboto"/>
            </a:endParaRPr>
          </a:p>
          <a:p>
            <a:pPr indent="0" lvl="0" marL="0" rtl="0" algn="l">
              <a:spcBef>
                <a:spcPts val="0"/>
              </a:spcBef>
              <a:spcAft>
                <a:spcPts val="0"/>
              </a:spcAft>
              <a:buNone/>
            </a:pPr>
            <a:r>
              <a:t/>
            </a:r>
            <a:endParaRPr b="1">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311700" y="410000"/>
            <a:ext cx="8520600" cy="23067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None/>
            </a:pPr>
            <a:r>
              <a:rPr lang="en" sz="3300"/>
              <a:t>Federal Programs</a:t>
            </a:r>
            <a:endParaRPr sz="3300"/>
          </a:p>
        </p:txBody>
      </p:sp>
      <p:sp>
        <p:nvSpPr>
          <p:cNvPr id="129" name="Google Shape;129;p20"/>
          <p:cNvSpPr txBox="1"/>
          <p:nvPr/>
        </p:nvSpPr>
        <p:spPr>
          <a:xfrm>
            <a:off x="1254675" y="1966425"/>
            <a:ext cx="4930800" cy="17238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SzPts val="2500"/>
              <a:buFont typeface="Roboto"/>
              <a:buChar char="●"/>
            </a:pPr>
            <a:r>
              <a:rPr lang="en" sz="2500">
                <a:latin typeface="Roboto"/>
                <a:ea typeface="Roboto"/>
                <a:cs typeface="Roboto"/>
                <a:sym typeface="Roboto"/>
              </a:rPr>
              <a:t>Title I -  </a:t>
            </a:r>
            <a:endParaRPr sz="2500">
              <a:latin typeface="Roboto"/>
              <a:ea typeface="Roboto"/>
              <a:cs typeface="Roboto"/>
              <a:sym typeface="Roboto"/>
            </a:endParaRPr>
          </a:p>
          <a:p>
            <a:pPr indent="-387350" lvl="0" marL="457200" rtl="0" algn="l">
              <a:spcBef>
                <a:spcPts val="0"/>
              </a:spcBef>
              <a:spcAft>
                <a:spcPts val="0"/>
              </a:spcAft>
              <a:buSzPts val="2500"/>
              <a:buFont typeface="Roboto"/>
              <a:buChar char="●"/>
            </a:pPr>
            <a:r>
              <a:rPr lang="en" sz="2500">
                <a:latin typeface="Roboto"/>
                <a:ea typeface="Roboto"/>
                <a:cs typeface="Roboto"/>
                <a:sym typeface="Roboto"/>
              </a:rPr>
              <a:t>Title II</a:t>
            </a:r>
            <a:endParaRPr sz="2500">
              <a:latin typeface="Roboto"/>
              <a:ea typeface="Roboto"/>
              <a:cs typeface="Roboto"/>
              <a:sym typeface="Roboto"/>
            </a:endParaRPr>
          </a:p>
          <a:p>
            <a:pPr indent="-387350" lvl="0" marL="457200" rtl="0" algn="l">
              <a:spcBef>
                <a:spcPts val="0"/>
              </a:spcBef>
              <a:spcAft>
                <a:spcPts val="0"/>
              </a:spcAft>
              <a:buSzPts val="2500"/>
              <a:buFont typeface="Roboto"/>
              <a:buChar char="●"/>
            </a:pPr>
            <a:r>
              <a:rPr lang="en" sz="2500">
                <a:latin typeface="Roboto"/>
                <a:ea typeface="Roboto"/>
                <a:cs typeface="Roboto"/>
                <a:sym typeface="Roboto"/>
              </a:rPr>
              <a:t>Title IV</a:t>
            </a:r>
            <a:endParaRPr sz="2500">
              <a:latin typeface="Roboto"/>
              <a:ea typeface="Roboto"/>
              <a:cs typeface="Roboto"/>
              <a:sym typeface="Roboto"/>
            </a:endParaRPr>
          </a:p>
          <a:p>
            <a:pPr indent="0" lvl="0" marL="0" rtl="0" algn="l">
              <a:spcBef>
                <a:spcPts val="0"/>
              </a:spcBef>
              <a:spcAft>
                <a:spcPts val="0"/>
              </a:spcAft>
              <a:buNone/>
            </a:pPr>
            <a:r>
              <a:t/>
            </a:r>
            <a:endParaRPr sz="25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428725" y="403500"/>
            <a:ext cx="8520600" cy="6078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None/>
            </a:pPr>
            <a:r>
              <a:rPr lang="en" sz="2250">
                <a:solidFill>
                  <a:srgbClr val="004285"/>
                </a:solidFill>
                <a:highlight>
                  <a:srgbClr val="FFFFFF"/>
                </a:highlight>
                <a:latin typeface="Georgia"/>
                <a:ea typeface="Georgia"/>
                <a:cs typeface="Georgia"/>
                <a:sym typeface="Georgia"/>
              </a:rPr>
              <a:t>Title I — Improving The Academic Achievement Of The Disadvantaged</a:t>
            </a:r>
            <a:endParaRPr sz="3333"/>
          </a:p>
        </p:txBody>
      </p:sp>
      <p:sp>
        <p:nvSpPr>
          <p:cNvPr id="135" name="Google Shape;135;p2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solidFill>
                  <a:srgbClr val="000000"/>
                </a:solidFill>
                <a:latin typeface="Trebuchet MS"/>
                <a:ea typeface="Trebuchet MS"/>
                <a:cs typeface="Trebuchet MS"/>
                <a:sym typeface="Trebuchet MS"/>
              </a:rPr>
              <a:t> </a:t>
            </a:r>
            <a:endParaRPr sz="2400">
              <a:solidFill>
                <a:srgbClr val="000000"/>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rgbClr val="000000"/>
              </a:solidFill>
              <a:latin typeface="Trebuchet MS"/>
              <a:ea typeface="Trebuchet MS"/>
              <a:cs typeface="Trebuchet MS"/>
              <a:sym typeface="Trebuchet MS"/>
            </a:endParaRPr>
          </a:p>
        </p:txBody>
      </p:sp>
      <p:sp>
        <p:nvSpPr>
          <p:cNvPr id="136" name="Google Shape;136;p21"/>
          <p:cNvSpPr txBox="1"/>
          <p:nvPr/>
        </p:nvSpPr>
        <p:spPr>
          <a:xfrm>
            <a:off x="242125" y="946525"/>
            <a:ext cx="7821600" cy="4494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oboto"/>
              <a:buChar char="●"/>
            </a:pPr>
            <a:r>
              <a:rPr lang="en">
                <a:latin typeface="Roboto"/>
                <a:ea typeface="Roboto"/>
                <a:cs typeface="Roboto"/>
                <a:sym typeface="Roboto"/>
              </a:rPr>
              <a:t>2019-2020 Carryover $954,700.00</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2020-2021 Award $2,</a:t>
            </a:r>
            <a:r>
              <a:rPr lang="en">
                <a:latin typeface="Roboto"/>
                <a:ea typeface="Roboto"/>
                <a:cs typeface="Roboto"/>
                <a:sym typeface="Roboto"/>
              </a:rPr>
              <a:t>419,318</a:t>
            </a:r>
            <a:r>
              <a:rPr lang="en">
                <a:latin typeface="Roboto"/>
                <a:ea typeface="Roboto"/>
                <a:cs typeface="Roboto"/>
                <a:sym typeface="Roboto"/>
              </a:rPr>
              <a:t>.10</a:t>
            </a:r>
            <a:endParaRPr>
              <a:latin typeface="Roboto"/>
              <a:ea typeface="Roboto"/>
              <a:cs typeface="Roboto"/>
              <a:sym typeface="Roboto"/>
            </a:endParaRPr>
          </a:p>
          <a:p>
            <a:pPr indent="-317500" lvl="1" marL="914400" rtl="0" algn="l">
              <a:spcBef>
                <a:spcPts val="0"/>
              </a:spcBef>
              <a:spcAft>
                <a:spcPts val="0"/>
              </a:spcAft>
              <a:buSzPts val="1400"/>
              <a:buFont typeface="Roboto"/>
              <a:buChar char="○"/>
            </a:pPr>
            <a:r>
              <a:rPr lang="en">
                <a:latin typeface="Roboto"/>
                <a:ea typeface="Roboto"/>
                <a:cs typeface="Roboto"/>
                <a:sym typeface="Roboto"/>
              </a:rPr>
              <a:t>Purpose- to ensure all children have a fair equal and significant opportunity to obtain high-quality education with focus on; Disadvantaged, Low-income, Native American, Special Education students, English Language Learners.</a:t>
            </a:r>
            <a:endParaRPr>
              <a:latin typeface="Roboto"/>
              <a:ea typeface="Roboto"/>
              <a:cs typeface="Roboto"/>
              <a:sym typeface="Roboto"/>
            </a:endParaRPr>
          </a:p>
          <a:p>
            <a:pPr indent="0" lvl="0" marL="0" rtl="0" algn="l">
              <a:spcBef>
                <a:spcPts val="0"/>
              </a:spcBef>
              <a:spcAft>
                <a:spcPts val="0"/>
              </a:spcAft>
              <a:buNone/>
            </a:pPr>
            <a:r>
              <a:rPr b="1" lang="en"/>
              <a:t>Usage of funds include:</a:t>
            </a:r>
            <a:endParaRPr b="1"/>
          </a:p>
          <a:p>
            <a:pPr indent="0" lvl="0" marL="0" rtl="0" algn="l">
              <a:spcBef>
                <a:spcPts val="0"/>
              </a:spcBef>
              <a:spcAft>
                <a:spcPts val="0"/>
              </a:spcAft>
              <a:buNone/>
            </a:pPr>
            <a:r>
              <a:t/>
            </a:r>
            <a:endParaRPr b="1"/>
          </a:p>
          <a:p>
            <a:pPr indent="-317500" lvl="0" marL="457200" rtl="0" algn="l">
              <a:spcBef>
                <a:spcPts val="0"/>
              </a:spcBef>
              <a:spcAft>
                <a:spcPts val="0"/>
              </a:spcAft>
              <a:buSzPts val="1400"/>
              <a:buChar char="●"/>
            </a:pPr>
            <a:r>
              <a:rPr lang="en"/>
              <a:t>85% of total funds at the school level,</a:t>
            </a:r>
            <a:endParaRPr/>
          </a:p>
          <a:p>
            <a:pPr indent="-317500" lvl="0" marL="457200" rtl="0" algn="l">
              <a:spcBef>
                <a:spcPts val="0"/>
              </a:spcBef>
              <a:spcAft>
                <a:spcPts val="0"/>
              </a:spcAft>
              <a:buSzPts val="1400"/>
              <a:buFont typeface="Roboto"/>
              <a:buChar char="●"/>
            </a:pPr>
            <a:r>
              <a:rPr lang="en"/>
              <a:t>Instructional support, supplementary materials, </a:t>
            </a:r>
            <a:endParaRPr/>
          </a:p>
          <a:p>
            <a:pPr indent="-317500" lvl="0" marL="457200" rtl="0" algn="l">
              <a:spcBef>
                <a:spcPts val="0"/>
              </a:spcBef>
              <a:spcAft>
                <a:spcPts val="0"/>
              </a:spcAft>
              <a:buSzPts val="1400"/>
              <a:buFont typeface="Roboto"/>
              <a:buChar char="●"/>
            </a:pPr>
            <a:r>
              <a:rPr lang="en"/>
              <a:t>Supplies for more hands on teaching resources,</a:t>
            </a:r>
            <a:endParaRPr/>
          </a:p>
          <a:p>
            <a:pPr indent="-317500" lvl="0" marL="457200" rtl="0" algn="l">
              <a:spcBef>
                <a:spcPts val="0"/>
              </a:spcBef>
              <a:spcAft>
                <a:spcPts val="0"/>
              </a:spcAft>
              <a:buSzPts val="1400"/>
              <a:buFont typeface="Roboto"/>
              <a:buChar char="●"/>
            </a:pPr>
            <a:r>
              <a:rPr lang="en"/>
              <a:t>After School Tutoring opportunities,</a:t>
            </a:r>
            <a:endParaRPr/>
          </a:p>
          <a:p>
            <a:pPr indent="-317500" lvl="0" marL="457200" rtl="0" algn="l">
              <a:spcBef>
                <a:spcPts val="0"/>
              </a:spcBef>
              <a:spcAft>
                <a:spcPts val="0"/>
              </a:spcAft>
              <a:buSzPts val="1400"/>
              <a:buFont typeface="Roboto"/>
              <a:buChar char="●"/>
            </a:pPr>
            <a:r>
              <a:rPr lang="en"/>
              <a:t>Technology/software for students; ELA and Math interactive programs,</a:t>
            </a:r>
            <a:endParaRPr/>
          </a:p>
          <a:p>
            <a:pPr indent="-317500" lvl="0" marL="457200" rtl="0" algn="l">
              <a:spcBef>
                <a:spcPts val="0"/>
              </a:spcBef>
              <a:spcAft>
                <a:spcPts val="0"/>
              </a:spcAft>
              <a:buSzPts val="1400"/>
              <a:buFont typeface="Roboto"/>
              <a:buChar char="●"/>
            </a:pPr>
            <a:r>
              <a:rPr lang="en"/>
              <a:t>(3)Academic Coaches and  (5) Instructional Resource Specialists (Layer 2 Interventions),</a:t>
            </a:r>
            <a:endParaRPr/>
          </a:p>
          <a:p>
            <a:pPr indent="-317500" lvl="0" marL="457200" rtl="0" algn="l">
              <a:spcBef>
                <a:spcPts val="0"/>
              </a:spcBef>
              <a:spcAft>
                <a:spcPts val="0"/>
              </a:spcAft>
              <a:buSzPts val="1400"/>
              <a:buFont typeface="Roboto"/>
              <a:buChar char="●"/>
            </a:pPr>
            <a:r>
              <a:rPr lang="en"/>
              <a:t>Homeless and Negligent student resources,</a:t>
            </a:r>
            <a:endParaRPr/>
          </a:p>
          <a:p>
            <a:pPr indent="-317500" lvl="0" marL="457200" rtl="0" algn="l">
              <a:spcBef>
                <a:spcPts val="0"/>
              </a:spcBef>
              <a:spcAft>
                <a:spcPts val="0"/>
              </a:spcAft>
              <a:buSzPts val="1400"/>
              <a:buFont typeface="Roboto"/>
              <a:buChar char="●"/>
            </a:pPr>
            <a:r>
              <a:rPr lang="en"/>
              <a:t>Family/Parent night resources,</a:t>
            </a:r>
            <a:endParaRPr/>
          </a:p>
          <a:p>
            <a:pPr indent="-317500" lvl="0" marL="457200" rtl="0" algn="l">
              <a:spcBef>
                <a:spcPts val="0"/>
              </a:spcBef>
              <a:spcAft>
                <a:spcPts val="0"/>
              </a:spcAft>
              <a:buSzPts val="1400"/>
              <a:buFont typeface="Roboto"/>
              <a:buChar char="●"/>
            </a:pPr>
            <a:r>
              <a:rPr lang="en"/>
              <a:t>Summer School staff salaries in support of closing student gaps.</a:t>
            </a:r>
            <a:endParaRPr/>
          </a:p>
          <a:p>
            <a:pPr indent="-317500" lvl="0" marL="457200" rtl="0" algn="l">
              <a:spcBef>
                <a:spcPts val="0"/>
              </a:spcBef>
              <a:spcAft>
                <a:spcPts val="0"/>
              </a:spcAft>
              <a:buSzPts val="1400"/>
              <a:buFont typeface="Roboto"/>
              <a:buChar char="●"/>
            </a:pPr>
            <a:r>
              <a:rPr lang="en"/>
              <a:t>Graduating students - Credit Recovery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157625" y="3513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Title I cont.’d</a:t>
            </a:r>
            <a:endParaRPr/>
          </a:p>
        </p:txBody>
      </p:sp>
      <p:pic>
        <p:nvPicPr>
          <p:cNvPr id="142" name="Google Shape;142;p22" title="Chart"/>
          <p:cNvPicPr preferRelativeResize="0"/>
          <p:nvPr/>
        </p:nvPicPr>
        <p:blipFill>
          <a:blip r:embed="rId3">
            <a:alphaModFix/>
          </a:blip>
          <a:stretch>
            <a:fillRect/>
          </a:stretch>
        </p:blipFill>
        <p:spPr>
          <a:xfrm>
            <a:off x="3535950" y="682375"/>
            <a:ext cx="5438199" cy="3367849"/>
          </a:xfrm>
          <a:prstGeom prst="rect">
            <a:avLst/>
          </a:prstGeom>
          <a:noFill/>
          <a:ln>
            <a:noFill/>
          </a:ln>
        </p:spPr>
      </p:pic>
      <p:sp>
        <p:nvSpPr>
          <p:cNvPr id="143" name="Google Shape;143;p22"/>
          <p:cNvSpPr txBox="1"/>
          <p:nvPr/>
        </p:nvSpPr>
        <p:spPr>
          <a:xfrm>
            <a:off x="410900" y="1408775"/>
            <a:ext cx="29055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Next Steps</a:t>
            </a:r>
            <a:r>
              <a:rPr lang="en">
                <a:latin typeface="Roboto"/>
                <a:ea typeface="Roboto"/>
                <a:cs typeface="Roboto"/>
                <a:sym typeface="Roboto"/>
              </a:rPr>
              <a:t>:</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Critical Friends PD for teacher/building leadership capacity</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Continued support of teacher mentors and new teachers</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Continued support of Principal PAL’s Leadership</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Academic Coaches</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Targeted PD in alignment with MLSS model</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